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1CFFD57-C747-4172-A5F0-556B8F261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4299" y="1782698"/>
            <a:ext cx="8279704" cy="1646302"/>
          </a:xfrm>
        </p:spPr>
        <p:txBody>
          <a:bodyPr/>
          <a:lstStyle/>
          <a:p>
            <a:r>
              <a:rPr lang="en-GB" sz="4000" b="1" dirty="0"/>
              <a:t>Role of national</a:t>
            </a:r>
            <a:r>
              <a:rPr lang="ro-RO" sz="4000" b="1" dirty="0"/>
              <a:t> </a:t>
            </a:r>
            <a:r>
              <a:rPr lang="en-GB" sz="4000" b="1" dirty="0"/>
              <a:t>representatives </a:t>
            </a:r>
            <a:r>
              <a:rPr lang="ro-RO" sz="4000" b="1" dirty="0"/>
              <a:t>–</a:t>
            </a:r>
            <a:r>
              <a:rPr lang="en-GB" sz="4000" b="1" dirty="0"/>
              <a:t> </a:t>
            </a:r>
            <a:br>
              <a:rPr lang="ro-RO" sz="4000" b="1" dirty="0"/>
            </a:br>
            <a:r>
              <a:rPr lang="en-GB" sz="4000" b="1" dirty="0"/>
              <a:t>reporting from day 1 </a:t>
            </a:r>
            <a:endParaRPr lang="en-US" sz="4000" dirty="0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8E15D874-9862-4097-8097-8D3AEAF21D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646302"/>
          </a:xfrm>
        </p:spPr>
        <p:txBody>
          <a:bodyPr>
            <a:normAutofit/>
          </a:bodyPr>
          <a:lstStyle/>
          <a:p>
            <a:r>
              <a:rPr lang="en-GB" sz="2400" b="1" cap="small" dirty="0"/>
              <a:t>16th annual plenary meeting</a:t>
            </a:r>
            <a:endParaRPr lang="en-US" sz="2400" dirty="0"/>
          </a:p>
          <a:p>
            <a:r>
              <a:rPr lang="en-GB" sz="2400" b="1" cap="small" dirty="0" err="1"/>
              <a:t>Cedefop’s</a:t>
            </a:r>
            <a:r>
              <a:rPr lang="en-GB" sz="2400" b="1" cap="small" dirty="0"/>
              <a:t> European network for VET</a:t>
            </a:r>
            <a:endParaRPr lang="en-US" sz="2400" dirty="0"/>
          </a:p>
          <a:p>
            <a:r>
              <a:rPr lang="en-GB" sz="2400" b="1" cap="small" dirty="0" err="1"/>
              <a:t>ReferNet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3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F84E42C-3CE0-4149-9E40-691B171CD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day agenda – 3 relevant sessions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AD7A77C-3197-4ECB-B64F-BC3699340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3339"/>
            <a:ext cx="8596668" cy="3880773"/>
          </a:xfrm>
        </p:spPr>
        <p:txBody>
          <a:bodyPr/>
          <a:lstStyle/>
          <a:p>
            <a:r>
              <a:rPr lang="en-GB" sz="2800" dirty="0"/>
              <a:t>Validation of </a:t>
            </a:r>
            <a:r>
              <a:rPr lang="en-GB" sz="2800" dirty="0" err="1"/>
              <a:t>ReferNet</a:t>
            </a:r>
            <a:r>
              <a:rPr lang="en-GB" sz="2800" dirty="0"/>
              <a:t> deliverables – Scope and process</a:t>
            </a:r>
          </a:p>
          <a:p>
            <a:r>
              <a:rPr lang="en-GB" sz="2800" dirty="0"/>
              <a:t>Validation of </a:t>
            </a:r>
            <a:r>
              <a:rPr lang="en-GB" sz="2800" dirty="0" err="1"/>
              <a:t>ReferNet</a:t>
            </a:r>
            <a:r>
              <a:rPr lang="en-GB" sz="2800" dirty="0"/>
              <a:t> deliverables – National representative’ and </a:t>
            </a:r>
            <a:r>
              <a:rPr lang="en-GB" sz="2800" dirty="0" err="1"/>
              <a:t>ReferNet</a:t>
            </a:r>
            <a:r>
              <a:rPr lang="en-GB" sz="2800" dirty="0"/>
              <a:t> partner’ perspectives</a:t>
            </a:r>
          </a:p>
          <a:p>
            <a:r>
              <a:rPr lang="en-GB" sz="2800" dirty="0"/>
              <a:t>Working groups exploring the role of national representatives; new scenarios for validation; key messages; charter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3023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7A2063A-39A3-4C2F-9EDC-1204F1B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Main points of discussion 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315F729-91D2-4A2D-97FB-F0946D4D3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has </a:t>
            </a:r>
            <a:r>
              <a:rPr lang="en-US" sz="2800" b="1" dirty="0">
                <a:solidFill>
                  <a:srgbClr val="00B050"/>
                </a:solidFill>
              </a:rPr>
              <a:t>worked well </a:t>
            </a:r>
            <a:r>
              <a:rPr lang="en-US" sz="2800" dirty="0"/>
              <a:t>in the national representative activity?</a:t>
            </a:r>
          </a:p>
          <a:p>
            <a:r>
              <a:rPr lang="en-US" sz="2800" dirty="0"/>
              <a:t>What has been a </a:t>
            </a:r>
            <a:r>
              <a:rPr lang="en-US" sz="2800" b="1" dirty="0">
                <a:solidFill>
                  <a:srgbClr val="FFC000"/>
                </a:solidFill>
              </a:rPr>
              <a:t>challenge</a:t>
            </a:r>
            <a:r>
              <a:rPr lang="en-US" sz="2800" dirty="0"/>
              <a:t> in this process?</a:t>
            </a:r>
          </a:p>
          <a:p>
            <a:r>
              <a:rPr lang="en-US" sz="2800" dirty="0"/>
              <a:t>What is an </a:t>
            </a:r>
            <a:r>
              <a:rPr lang="en-US" sz="2800" b="1" dirty="0">
                <a:solidFill>
                  <a:srgbClr val="00B0F0"/>
                </a:solidFill>
              </a:rPr>
              <a:t>ideal</a:t>
            </a:r>
            <a:r>
              <a:rPr lang="en-US" sz="2800" b="1" dirty="0"/>
              <a:t> </a:t>
            </a:r>
            <a:r>
              <a:rPr lang="en-US" sz="2800" dirty="0"/>
              <a:t>context for performing the role and assuming the responsibilities as representative?</a:t>
            </a:r>
          </a:p>
          <a:p>
            <a:r>
              <a:rPr lang="en-US" sz="2800" dirty="0"/>
              <a:t>Issues for further reflection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712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7A2063A-39A3-4C2F-9EDC-1204F1B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has </a:t>
            </a:r>
            <a:r>
              <a:rPr lang="en-US" b="1" dirty="0">
                <a:solidFill>
                  <a:srgbClr val="00B050"/>
                </a:solidFill>
              </a:rPr>
              <a:t>worked well</a:t>
            </a:r>
            <a:r>
              <a:rPr lang="ro-RO" b="1" dirty="0">
                <a:solidFill>
                  <a:srgbClr val="00B050"/>
                </a:solidFill>
              </a:rPr>
              <a:t>...</a:t>
            </a:r>
            <a:endParaRPr lang="en-US" b="1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315F729-91D2-4A2D-97FB-F0946D4D3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23238"/>
            <a:ext cx="8596668" cy="3880773"/>
          </a:xfrm>
        </p:spPr>
        <p:txBody>
          <a:bodyPr/>
          <a:lstStyle/>
          <a:p>
            <a:r>
              <a:rPr lang="ro-RO" sz="2400" dirty="0"/>
              <a:t>The </a:t>
            </a:r>
            <a:r>
              <a:rPr lang="ro-RO" sz="2400" dirty="0" err="1"/>
              <a:t>exercise</a:t>
            </a:r>
            <a:r>
              <a:rPr lang="ro-RO" sz="2400" dirty="0"/>
              <a:t> </a:t>
            </a:r>
            <a:r>
              <a:rPr lang="ro-RO" sz="2400" dirty="0" err="1"/>
              <a:t>has</a:t>
            </a:r>
            <a:r>
              <a:rPr lang="ro-RO" sz="2400" dirty="0"/>
              <a:t> a </a:t>
            </a:r>
            <a:r>
              <a:rPr lang="en-US" sz="2400" dirty="0"/>
              <a:t>clear </a:t>
            </a:r>
            <a:r>
              <a:rPr lang="ro-RO" sz="2400" b="1" dirty="0" err="1"/>
              <a:t>added</a:t>
            </a:r>
            <a:r>
              <a:rPr lang="ro-RO" sz="2400" b="1" dirty="0"/>
              <a:t> </a:t>
            </a:r>
            <a:r>
              <a:rPr lang="ro-RO" sz="2400" b="1" dirty="0" err="1"/>
              <a:t>value</a:t>
            </a:r>
            <a:r>
              <a:rPr lang="ro-RO" sz="2400" b="1" dirty="0"/>
              <a:t> </a:t>
            </a:r>
            <a:r>
              <a:rPr lang="ro-RO" sz="2400" dirty="0"/>
              <a:t>as a quality </a:t>
            </a:r>
            <a:r>
              <a:rPr lang="ro-RO" sz="2400" dirty="0" err="1"/>
              <a:t>assurance</a:t>
            </a:r>
            <a:r>
              <a:rPr lang="ro-RO" sz="2400" dirty="0"/>
              <a:t> </a:t>
            </a:r>
            <a:r>
              <a:rPr lang="ro-RO" sz="2400" dirty="0" err="1"/>
              <a:t>tool</a:t>
            </a:r>
            <a:r>
              <a:rPr lang="en-US" sz="2400" dirty="0"/>
              <a:t>: final vs. draft deliverables</a:t>
            </a:r>
            <a:endParaRPr lang="ro-RO" sz="2400" b="1" dirty="0"/>
          </a:p>
          <a:p>
            <a:r>
              <a:rPr lang="ro-RO" sz="2400" b="1" dirty="0" err="1"/>
              <a:t>Positive</a:t>
            </a:r>
            <a:r>
              <a:rPr lang="ro-RO" sz="2400" b="1" dirty="0"/>
              <a:t> impact </a:t>
            </a:r>
            <a:r>
              <a:rPr lang="ro-RO" sz="2400" dirty="0"/>
              <a:t>on </a:t>
            </a:r>
            <a:r>
              <a:rPr lang="ro-RO" sz="2400" dirty="0" err="1"/>
              <a:t>various</a:t>
            </a:r>
            <a:r>
              <a:rPr lang="ro-RO" sz="2400" dirty="0"/>
              <a:t> </a:t>
            </a:r>
            <a:r>
              <a:rPr lang="ro-RO" sz="2400" dirty="0" err="1"/>
              <a:t>areas</a:t>
            </a:r>
            <a:r>
              <a:rPr lang="ro-RO" sz="2400" dirty="0"/>
              <a:t> (</a:t>
            </a:r>
            <a:r>
              <a:rPr lang="ro-RO" sz="2400" dirty="0" err="1"/>
              <a:t>all</a:t>
            </a:r>
            <a:r>
              <a:rPr lang="ro-RO" sz="2400" dirty="0"/>
              <a:t> </a:t>
            </a:r>
            <a:r>
              <a:rPr lang="ro-RO" sz="2400" dirty="0" err="1"/>
              <a:t>actors</a:t>
            </a:r>
            <a:r>
              <a:rPr lang="ro-RO" sz="2400" dirty="0"/>
              <a:t> </a:t>
            </a:r>
            <a:r>
              <a:rPr lang="ro-RO" sz="2400" dirty="0" err="1"/>
              <a:t>involved</a:t>
            </a:r>
            <a:r>
              <a:rPr lang="ro-RO" sz="2400" dirty="0"/>
              <a:t>): </a:t>
            </a:r>
            <a:r>
              <a:rPr lang="ro-RO" sz="2400" dirty="0" err="1"/>
              <a:t>information</a:t>
            </a:r>
            <a:r>
              <a:rPr lang="ro-RO" sz="2400" dirty="0"/>
              <a:t> </a:t>
            </a:r>
            <a:r>
              <a:rPr lang="ro-RO" sz="2400" dirty="0" err="1"/>
              <a:t>and</a:t>
            </a:r>
            <a:r>
              <a:rPr lang="ro-RO" sz="2400" dirty="0"/>
              <a:t> </a:t>
            </a:r>
            <a:r>
              <a:rPr lang="ro-RO" sz="2400" dirty="0" err="1"/>
              <a:t>promising</a:t>
            </a:r>
            <a:r>
              <a:rPr lang="ro-RO" sz="2400" dirty="0"/>
              <a:t> </a:t>
            </a:r>
            <a:r>
              <a:rPr lang="ro-RO" sz="2400" dirty="0" err="1"/>
              <a:t>practices</a:t>
            </a:r>
            <a:r>
              <a:rPr lang="ro-RO" sz="2400" dirty="0"/>
              <a:t> </a:t>
            </a:r>
            <a:r>
              <a:rPr lang="ro-RO" sz="2400" dirty="0" err="1"/>
              <a:t>exchange</a:t>
            </a:r>
            <a:r>
              <a:rPr lang="ro-RO" sz="2400" dirty="0"/>
              <a:t>, </a:t>
            </a:r>
            <a:r>
              <a:rPr lang="ro-RO" sz="2400" dirty="0" err="1"/>
              <a:t>evidence-based</a:t>
            </a:r>
            <a:r>
              <a:rPr lang="ro-RO" sz="2400" dirty="0"/>
              <a:t> </a:t>
            </a:r>
            <a:r>
              <a:rPr lang="ro-RO" sz="2400" dirty="0" err="1"/>
              <a:t>approaches,relevant</a:t>
            </a:r>
            <a:r>
              <a:rPr lang="ro-RO" sz="2400" dirty="0"/>
              <a:t> </a:t>
            </a:r>
            <a:r>
              <a:rPr lang="ro-RO" sz="2400" dirty="0" err="1"/>
              <a:t>partnerships</a:t>
            </a:r>
            <a:endParaRPr lang="ro-RO" sz="2400" dirty="0"/>
          </a:p>
          <a:p>
            <a:r>
              <a:rPr lang="en-US" sz="2400" dirty="0"/>
              <a:t>Evolution in understanding the role of the r</a:t>
            </a:r>
            <a:r>
              <a:rPr lang="ro-RO" sz="2400" dirty="0" err="1"/>
              <a:t>epresentative</a:t>
            </a:r>
            <a:r>
              <a:rPr lang="ro-RO" sz="2400" dirty="0"/>
              <a:t> </a:t>
            </a:r>
            <a:r>
              <a:rPr lang="en-US" sz="2400" dirty="0"/>
              <a:t>as a </a:t>
            </a:r>
            <a:r>
              <a:rPr lang="en-US" sz="2400" b="1" dirty="0"/>
              <a:t>p</a:t>
            </a:r>
            <a:r>
              <a:rPr lang="ro-RO" sz="2400" b="1" dirty="0" err="1"/>
              <a:t>eer</a:t>
            </a:r>
            <a:r>
              <a:rPr lang="ro-RO" sz="2400" b="1" dirty="0"/>
              <a:t> </a:t>
            </a:r>
            <a:r>
              <a:rPr lang="ro-RO" sz="2400" b="1" dirty="0" err="1"/>
              <a:t>reviewer</a:t>
            </a:r>
            <a:r>
              <a:rPr lang="ro-RO" sz="2400" b="1" dirty="0"/>
              <a:t> </a:t>
            </a:r>
            <a:r>
              <a:rPr lang="ro-RO" sz="2400" dirty="0" err="1"/>
              <a:t>and</a:t>
            </a:r>
            <a:r>
              <a:rPr lang="ro-RO" sz="2400" dirty="0"/>
              <a:t> </a:t>
            </a:r>
            <a:r>
              <a:rPr lang="ro-RO" sz="2400" b="1" dirty="0" err="1"/>
              <a:t>interface</a:t>
            </a:r>
            <a:r>
              <a:rPr lang="ro-RO" sz="2400" dirty="0"/>
              <a:t> </a:t>
            </a:r>
            <a:r>
              <a:rPr lang="ro-RO" sz="2400" dirty="0" err="1"/>
              <a:t>between</a:t>
            </a:r>
            <a:r>
              <a:rPr lang="ro-RO" sz="2400" dirty="0"/>
              <a:t> </a:t>
            </a:r>
            <a:r>
              <a:rPr lang="ro-RO" sz="2400" dirty="0" err="1"/>
              <a:t>different</a:t>
            </a:r>
            <a:r>
              <a:rPr lang="ro-RO" sz="2400" dirty="0"/>
              <a:t> </a:t>
            </a:r>
            <a:r>
              <a:rPr lang="ro-RO" sz="2400" dirty="0" err="1"/>
              <a:t>stakeholders</a:t>
            </a:r>
            <a:r>
              <a:rPr lang="en-US" sz="2400" dirty="0"/>
              <a:t> (rather than control or production of an admin check list)</a:t>
            </a:r>
            <a:endParaRPr lang="ro-RO" sz="2400" dirty="0"/>
          </a:p>
          <a:p>
            <a:endParaRPr lang="en-US" sz="2400" dirty="0"/>
          </a:p>
          <a:p>
            <a:endParaRPr lang="ro-RO" sz="2800" dirty="0"/>
          </a:p>
          <a:p>
            <a:endParaRPr lang="ro-RO" sz="2800" dirty="0"/>
          </a:p>
          <a:p>
            <a:endParaRPr lang="ro-RO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52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7A2063A-39A3-4C2F-9EDC-1204F1B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has been a </a:t>
            </a:r>
            <a:r>
              <a:rPr lang="en-US" b="1" dirty="0">
                <a:solidFill>
                  <a:srgbClr val="FFC000"/>
                </a:solidFill>
              </a:rPr>
              <a:t>challenge</a:t>
            </a:r>
            <a:endParaRPr lang="en-US" b="1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315F729-91D2-4A2D-97FB-F0946D4D3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1296"/>
            <a:ext cx="8954938" cy="4737360"/>
          </a:xfrm>
        </p:spPr>
        <p:txBody>
          <a:bodyPr>
            <a:normAutofit fontScale="62500" lnSpcReduction="20000"/>
          </a:bodyPr>
          <a:lstStyle/>
          <a:p>
            <a:r>
              <a:rPr lang="ro-RO" sz="3800" dirty="0" err="1"/>
              <a:t>High</a:t>
            </a:r>
            <a:r>
              <a:rPr lang="ro-RO" sz="3800" dirty="0"/>
              <a:t> </a:t>
            </a:r>
            <a:r>
              <a:rPr lang="ro-RO" sz="3800" b="1" dirty="0" err="1"/>
              <a:t>complexity</a:t>
            </a:r>
            <a:r>
              <a:rPr lang="ro-RO" sz="3800" dirty="0"/>
              <a:t> of </a:t>
            </a:r>
            <a:r>
              <a:rPr lang="ro-RO" sz="3800" dirty="0" err="1"/>
              <a:t>the</a:t>
            </a:r>
            <a:r>
              <a:rPr lang="ro-RO" sz="3800" dirty="0"/>
              <a:t> </a:t>
            </a:r>
            <a:r>
              <a:rPr lang="ro-RO" sz="3800" dirty="0" err="1"/>
              <a:t>validation</a:t>
            </a:r>
            <a:r>
              <a:rPr lang="ro-RO" sz="3800" dirty="0"/>
              <a:t> task -</a:t>
            </a:r>
            <a:r>
              <a:rPr lang="en-US" sz="3800" dirty="0"/>
              <a:t>&gt; high </a:t>
            </a:r>
            <a:r>
              <a:rPr lang="en-US" sz="3800" b="1" dirty="0"/>
              <a:t>expertise</a:t>
            </a:r>
            <a:r>
              <a:rPr lang="en-US" sz="3800" dirty="0"/>
              <a:t> and time needed contrasting with the voluntary base of the activity</a:t>
            </a:r>
          </a:p>
          <a:p>
            <a:r>
              <a:rPr lang="en-US" sz="3800" dirty="0"/>
              <a:t>Efficiency of the validation process affected by </a:t>
            </a:r>
            <a:r>
              <a:rPr lang="en-US" sz="3800" b="1" dirty="0"/>
              <a:t>different expectations</a:t>
            </a:r>
            <a:r>
              <a:rPr lang="en-US" sz="3800" dirty="0"/>
              <a:t> from the validation exercise: clarity and coherence/data and analysis accuracy/missing or undeveloped topics in the report etc.</a:t>
            </a:r>
          </a:p>
          <a:p>
            <a:r>
              <a:rPr lang="en-US" sz="3800" b="1" dirty="0"/>
              <a:t>Ad-hoc</a:t>
            </a:r>
            <a:r>
              <a:rPr lang="en-US" sz="3800" dirty="0"/>
              <a:t> activities make planning difficult and increasing time pressure</a:t>
            </a:r>
          </a:p>
          <a:p>
            <a:r>
              <a:rPr lang="en-US" sz="3800" dirty="0"/>
              <a:t>In some cases, there is a thin line between </a:t>
            </a:r>
            <a:r>
              <a:rPr lang="en-US" sz="3800" b="1" dirty="0"/>
              <a:t>validation</a:t>
            </a:r>
            <a:r>
              <a:rPr lang="en-US" sz="3800" dirty="0"/>
              <a:t> role and </a:t>
            </a:r>
            <a:r>
              <a:rPr lang="en-US" sz="3800" b="1" dirty="0"/>
              <a:t>contributor </a:t>
            </a:r>
          </a:p>
          <a:p>
            <a:r>
              <a:rPr lang="en-US" sz="3800" b="1" dirty="0"/>
              <a:t>The validation methodology remains underdeveloped </a:t>
            </a:r>
            <a:r>
              <a:rPr lang="en-US" sz="3800" dirty="0"/>
              <a:t>offering limited support to representatives (in particular specific tools)</a:t>
            </a:r>
          </a:p>
          <a:p>
            <a:endParaRPr lang="en-US" sz="2800" b="1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850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7A2063A-39A3-4C2F-9EDC-1204F1B9A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b="1" dirty="0">
                <a:solidFill>
                  <a:srgbClr val="00B0F0"/>
                </a:solidFill>
              </a:rPr>
              <a:t>An </a:t>
            </a:r>
            <a:r>
              <a:rPr lang="en-US" b="1" dirty="0">
                <a:solidFill>
                  <a:srgbClr val="00B0F0"/>
                </a:solidFill>
              </a:rPr>
              <a:t>ideal</a:t>
            </a:r>
            <a:r>
              <a:rPr lang="en-US" b="1" dirty="0"/>
              <a:t> </a:t>
            </a:r>
            <a:r>
              <a:rPr lang="en-US" dirty="0"/>
              <a:t>context</a:t>
            </a:r>
            <a:r>
              <a:rPr lang="ro-RO" dirty="0"/>
              <a:t> </a:t>
            </a:r>
            <a:r>
              <a:rPr lang="en-US" dirty="0"/>
              <a:t>means</a:t>
            </a:r>
            <a:r>
              <a:rPr lang="ro-RO" dirty="0"/>
              <a:t>...</a:t>
            </a:r>
            <a:endParaRPr lang="en-US" b="1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315F729-91D2-4A2D-97FB-F0946D4D3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1094"/>
            <a:ext cx="8596668" cy="4755116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An institutional arrangement with the national representative having an </a:t>
            </a:r>
            <a:r>
              <a:rPr lang="en-US" sz="2800" b="1" dirty="0"/>
              <a:t>active role </a:t>
            </a:r>
            <a:r>
              <a:rPr lang="en-US" sz="2800" dirty="0"/>
              <a:t>in VET area (practitioner, policy expert, researcher, policy-maker etc.), fit into regular ways of working</a:t>
            </a:r>
          </a:p>
          <a:p>
            <a:r>
              <a:rPr lang="en-US" sz="2800" dirty="0"/>
              <a:t>An input provided during the </a:t>
            </a:r>
            <a:r>
              <a:rPr lang="en-US" sz="2800" b="1" dirty="0"/>
              <a:t>whole development process </a:t>
            </a:r>
            <a:r>
              <a:rPr lang="en-US" sz="2800" dirty="0"/>
              <a:t>of deliverables (not only the final product)</a:t>
            </a:r>
          </a:p>
          <a:p>
            <a:r>
              <a:rPr lang="en-US" sz="2800" dirty="0"/>
              <a:t>An effort to define the </a:t>
            </a:r>
            <a:r>
              <a:rPr lang="en-US" sz="2800" b="1" dirty="0"/>
              <a:t>tangible benefits </a:t>
            </a:r>
            <a:r>
              <a:rPr lang="en-US" sz="2800" dirty="0"/>
              <a:t>of the validation process and provision of necessary support</a:t>
            </a:r>
          </a:p>
          <a:p>
            <a:r>
              <a:rPr lang="en-US" sz="2800" dirty="0"/>
              <a:t>A continuous </a:t>
            </a:r>
            <a:r>
              <a:rPr lang="en-US" sz="2800" b="1" dirty="0"/>
              <a:t>dialogue</a:t>
            </a:r>
            <a:r>
              <a:rPr lang="en-US" sz="2800" dirty="0"/>
              <a:t> between national representatives (i.e. peer review countries), CEDEFOP country experts, other key stakeholders – constructing/strengthening a community of practice</a:t>
            </a:r>
          </a:p>
          <a:p>
            <a:r>
              <a:rPr lang="en-US" sz="2800" dirty="0"/>
              <a:t>Measuring the </a:t>
            </a:r>
            <a:r>
              <a:rPr lang="ro-RO" sz="2800" b="1" dirty="0" err="1"/>
              <a:t>added</a:t>
            </a:r>
            <a:r>
              <a:rPr lang="ro-RO" sz="2800" b="1" dirty="0"/>
              <a:t> </a:t>
            </a:r>
            <a:r>
              <a:rPr lang="ro-RO" sz="2800" b="1" dirty="0" err="1"/>
              <a:t>value</a:t>
            </a:r>
            <a:r>
              <a:rPr lang="ro-RO" sz="2800" b="1" dirty="0"/>
              <a:t> </a:t>
            </a:r>
            <a:r>
              <a:rPr lang="en-US" sz="2800" dirty="0"/>
              <a:t>of the national representative work, in the overall quality as</a:t>
            </a:r>
            <a:r>
              <a:rPr lang="ro-RO" sz="2800" dirty="0" err="1"/>
              <a:t>surance</a:t>
            </a:r>
            <a:r>
              <a:rPr lang="ro-RO" sz="2800" dirty="0"/>
              <a:t> </a:t>
            </a:r>
            <a:r>
              <a:rPr lang="en-US" sz="2800" dirty="0"/>
              <a:t>activities </a:t>
            </a:r>
            <a:endParaRPr lang="ro-RO" sz="2800" b="1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066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928AA05-B6F7-48F7-8F56-8775DF2AB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Issues for further reflection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37EEAA7-2597-4595-B455-CFDE89629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221268" cy="3880773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Link </a:t>
            </a:r>
            <a:r>
              <a:rPr lang="ro-RO" sz="2000" dirty="0" err="1"/>
              <a:t>the</a:t>
            </a:r>
            <a:r>
              <a:rPr lang="ro-RO" sz="2000" dirty="0"/>
              <a:t> </a:t>
            </a:r>
            <a:r>
              <a:rPr lang="ro-RO" sz="2000" dirty="0" err="1"/>
              <a:t>foreseen</a:t>
            </a:r>
            <a:r>
              <a:rPr lang="ro-RO" sz="2000" dirty="0"/>
              <a:t> </a:t>
            </a:r>
            <a:r>
              <a:rPr lang="ro-RO" sz="2000" dirty="0" err="1"/>
              <a:t>activity</a:t>
            </a:r>
            <a:r>
              <a:rPr lang="ro-RO" sz="2000" dirty="0"/>
              <a:t> of </a:t>
            </a:r>
            <a:r>
              <a:rPr lang="en-US" sz="2000" dirty="0"/>
              <a:t>CEDEFOP and </a:t>
            </a:r>
            <a:r>
              <a:rPr lang="ro-RO" sz="2000" dirty="0" err="1"/>
              <a:t>the</a:t>
            </a:r>
            <a:r>
              <a:rPr lang="ro-RO" sz="2000" dirty="0"/>
              <a:t> </a:t>
            </a:r>
            <a:r>
              <a:rPr lang="ro-RO" sz="2000" dirty="0" err="1"/>
              <a:t>national</a:t>
            </a:r>
            <a:r>
              <a:rPr lang="ro-RO" sz="2000" dirty="0"/>
              <a:t> </a:t>
            </a:r>
            <a:r>
              <a:rPr lang="ro-RO" sz="2000" dirty="0" err="1"/>
              <a:t>Refernet</a:t>
            </a:r>
            <a:r>
              <a:rPr lang="ro-RO" sz="2000" dirty="0"/>
              <a:t> </a:t>
            </a:r>
            <a:r>
              <a:rPr lang="ro-RO" sz="2000" dirty="0" err="1"/>
              <a:t>teams</a:t>
            </a:r>
            <a:r>
              <a:rPr lang="ro-RO" sz="2000" dirty="0"/>
              <a:t> </a:t>
            </a:r>
            <a:r>
              <a:rPr lang="ro-RO" sz="2000" dirty="0" err="1"/>
              <a:t>with</a:t>
            </a:r>
            <a:r>
              <a:rPr lang="ro-RO" sz="2000" dirty="0"/>
              <a:t> </a:t>
            </a:r>
            <a:r>
              <a:rPr lang="ro-RO" sz="2000" dirty="0" err="1"/>
              <a:t>the</a:t>
            </a:r>
            <a:r>
              <a:rPr lang="ro-RO" sz="2000" dirty="0"/>
              <a:t> </a:t>
            </a:r>
            <a:r>
              <a:rPr lang="ro-RO" sz="2000" dirty="0" err="1"/>
              <a:t>representative</a:t>
            </a:r>
            <a:r>
              <a:rPr lang="ro-RO" sz="2000" dirty="0"/>
              <a:t> </a:t>
            </a:r>
            <a:r>
              <a:rPr lang="en-US" sz="2000" dirty="0"/>
              <a:t>role and responsibilities </a:t>
            </a:r>
            <a:endParaRPr lang="ro-RO" sz="2000" dirty="0"/>
          </a:p>
          <a:p>
            <a:r>
              <a:rPr lang="ro-RO" sz="2000" dirty="0" err="1"/>
              <a:t>Given</a:t>
            </a:r>
            <a:r>
              <a:rPr lang="ro-RO" sz="2000" dirty="0"/>
              <a:t> </a:t>
            </a:r>
            <a:r>
              <a:rPr lang="ro-RO" sz="2000" dirty="0" err="1"/>
              <a:t>the</a:t>
            </a:r>
            <a:r>
              <a:rPr lang="ro-RO" sz="2000" dirty="0"/>
              <a:t> </a:t>
            </a:r>
            <a:r>
              <a:rPr lang="ro-RO" sz="2000" dirty="0" err="1"/>
              <a:t>high</a:t>
            </a:r>
            <a:r>
              <a:rPr lang="ro-RO" sz="2000" dirty="0"/>
              <a:t> </a:t>
            </a:r>
            <a:r>
              <a:rPr lang="ro-RO" sz="2000" dirty="0" err="1"/>
              <a:t>differences</a:t>
            </a:r>
            <a:r>
              <a:rPr lang="ro-RO" sz="2000" dirty="0"/>
              <a:t> </a:t>
            </a:r>
            <a:r>
              <a:rPr lang="ro-RO" sz="2000" dirty="0" err="1"/>
              <a:t>between</a:t>
            </a:r>
            <a:r>
              <a:rPr lang="ro-RO" sz="2000" dirty="0"/>
              <a:t> </a:t>
            </a:r>
            <a:r>
              <a:rPr lang="ro-RO" sz="2000" dirty="0" err="1"/>
              <a:t>countries</a:t>
            </a:r>
            <a:r>
              <a:rPr lang="ro-RO" sz="2000" dirty="0"/>
              <a:t>, </a:t>
            </a:r>
            <a:r>
              <a:rPr lang="ro-RO" sz="2000" dirty="0" err="1"/>
              <a:t>explore</a:t>
            </a:r>
            <a:r>
              <a:rPr lang="ro-RO" sz="2000" dirty="0"/>
              <a:t> </a:t>
            </a:r>
            <a:r>
              <a:rPr lang="ro-RO" sz="2000" b="1" dirty="0" err="1"/>
              <a:t>areas</a:t>
            </a:r>
            <a:r>
              <a:rPr lang="ro-RO" sz="2000" b="1" dirty="0"/>
              <a:t> </a:t>
            </a:r>
            <a:r>
              <a:rPr lang="ro-RO" sz="2000" b="1" dirty="0" err="1"/>
              <a:t>needed</a:t>
            </a:r>
            <a:r>
              <a:rPr lang="ro-RO" sz="2000" b="1" dirty="0"/>
              <a:t> </a:t>
            </a:r>
            <a:r>
              <a:rPr lang="ro-RO" sz="2000" b="1" dirty="0" err="1"/>
              <a:t>to</a:t>
            </a:r>
            <a:r>
              <a:rPr lang="ro-RO" sz="2000" b="1" dirty="0"/>
              <a:t> </a:t>
            </a:r>
            <a:r>
              <a:rPr lang="ro-RO" sz="2000" b="1" dirty="0" err="1"/>
              <a:t>assure</a:t>
            </a:r>
            <a:r>
              <a:rPr lang="ro-RO" sz="2000" b="1" dirty="0"/>
              <a:t> a more </a:t>
            </a:r>
            <a:r>
              <a:rPr lang="ro-RO" sz="2000" b="1" dirty="0" err="1"/>
              <a:t>flexibility</a:t>
            </a:r>
            <a:r>
              <a:rPr lang="ro-RO" sz="2000" dirty="0"/>
              <a:t> in </a:t>
            </a:r>
            <a:r>
              <a:rPr lang="ro-RO" sz="2000" dirty="0" err="1"/>
              <a:t>the</a:t>
            </a:r>
            <a:r>
              <a:rPr lang="ro-RO" sz="2000" dirty="0"/>
              <a:t> </a:t>
            </a:r>
            <a:r>
              <a:rPr lang="ro-RO" sz="2000" dirty="0" err="1"/>
              <a:t>validation</a:t>
            </a:r>
            <a:r>
              <a:rPr lang="ro-RO" sz="2000" dirty="0"/>
              <a:t> </a:t>
            </a:r>
            <a:r>
              <a:rPr lang="ro-RO" sz="2000" dirty="0" err="1"/>
              <a:t>work</a:t>
            </a:r>
            <a:r>
              <a:rPr lang="ro-RO" sz="2000" dirty="0"/>
              <a:t> </a:t>
            </a:r>
            <a:r>
              <a:rPr lang="ro-RO" sz="2000" dirty="0" err="1"/>
              <a:t>process</a:t>
            </a:r>
            <a:r>
              <a:rPr lang="ro-RO" sz="2000" dirty="0"/>
              <a:t> (</a:t>
            </a:r>
            <a:r>
              <a:rPr lang="ro-RO" sz="2000" dirty="0" err="1"/>
              <a:t>countries</a:t>
            </a:r>
            <a:r>
              <a:rPr lang="ro-RO" sz="2000" dirty="0"/>
              <a:t> </a:t>
            </a:r>
            <a:r>
              <a:rPr lang="ro-RO" sz="2000" dirty="0" err="1"/>
              <a:t>deciding</a:t>
            </a:r>
            <a:r>
              <a:rPr lang="ro-RO" sz="2000" dirty="0"/>
              <a:t> </a:t>
            </a:r>
            <a:r>
              <a:rPr lang="ro-RO" sz="2000" dirty="0" err="1"/>
              <a:t>own</a:t>
            </a:r>
            <a:r>
              <a:rPr lang="ro-RO" sz="2000" dirty="0"/>
              <a:t> </a:t>
            </a:r>
            <a:r>
              <a:rPr lang="ro-RO" sz="2000" dirty="0" err="1"/>
              <a:t>validation</a:t>
            </a:r>
            <a:r>
              <a:rPr lang="ro-RO" sz="2000" dirty="0"/>
              <a:t> </a:t>
            </a:r>
            <a:r>
              <a:rPr lang="ro-RO" sz="2000" dirty="0" err="1"/>
              <a:t>procedures</a:t>
            </a:r>
            <a:r>
              <a:rPr lang="ro-RO" sz="2000" dirty="0"/>
              <a:t> as </a:t>
            </a:r>
            <a:r>
              <a:rPr lang="ro-RO" sz="2000" dirty="0" err="1"/>
              <a:t>one</a:t>
            </a:r>
            <a:r>
              <a:rPr lang="ro-RO" sz="2000" dirty="0"/>
              <a:t> </a:t>
            </a:r>
            <a:r>
              <a:rPr lang="ro-RO" sz="2000" dirty="0" err="1"/>
              <a:t>size</a:t>
            </a:r>
            <a:r>
              <a:rPr lang="ro-RO" sz="2000" dirty="0"/>
              <a:t> </a:t>
            </a:r>
            <a:r>
              <a:rPr lang="ro-RO" sz="2000" dirty="0" err="1"/>
              <a:t>does</a:t>
            </a:r>
            <a:r>
              <a:rPr lang="ro-RO" sz="2000" dirty="0"/>
              <a:t> </a:t>
            </a:r>
            <a:r>
              <a:rPr lang="ro-RO" sz="2000" dirty="0" err="1"/>
              <a:t>not</a:t>
            </a:r>
            <a:r>
              <a:rPr lang="ro-RO" sz="2000" dirty="0"/>
              <a:t> </a:t>
            </a:r>
            <a:r>
              <a:rPr lang="ro-RO" sz="2000" dirty="0" err="1"/>
              <a:t>fits</a:t>
            </a:r>
            <a:r>
              <a:rPr lang="ro-RO" sz="2000" dirty="0"/>
              <a:t> </a:t>
            </a:r>
            <a:r>
              <a:rPr lang="ro-RO" sz="2000" dirty="0" err="1"/>
              <a:t>all</a:t>
            </a:r>
            <a:r>
              <a:rPr lang="ro-RO" sz="2000" dirty="0"/>
              <a:t>)</a:t>
            </a:r>
            <a:endParaRPr lang="en-US" sz="2000" dirty="0"/>
          </a:p>
          <a:p>
            <a:r>
              <a:rPr lang="ro-RO" sz="2000" dirty="0"/>
              <a:t>Estimate/document </a:t>
            </a:r>
            <a:r>
              <a:rPr lang="ro-RO" sz="2000" dirty="0" err="1"/>
              <a:t>better</a:t>
            </a:r>
            <a:r>
              <a:rPr lang="ro-RO" sz="2000" dirty="0"/>
              <a:t> </a:t>
            </a:r>
            <a:r>
              <a:rPr lang="ro-RO" sz="2000" dirty="0" err="1"/>
              <a:t>the</a:t>
            </a:r>
            <a:r>
              <a:rPr lang="ro-RO" sz="2000" dirty="0"/>
              <a:t> </a:t>
            </a:r>
            <a:r>
              <a:rPr lang="ro-RO" sz="2000" b="1" dirty="0" err="1"/>
              <a:t>workload</a:t>
            </a:r>
            <a:r>
              <a:rPr lang="ro-RO" sz="2000" b="1" dirty="0"/>
              <a:t> </a:t>
            </a:r>
            <a:r>
              <a:rPr lang="ro-RO" sz="2000" b="1" dirty="0" err="1"/>
              <a:t>and</a:t>
            </a:r>
            <a:r>
              <a:rPr lang="ro-RO" sz="2000" b="1" dirty="0"/>
              <a:t> </a:t>
            </a:r>
            <a:r>
              <a:rPr lang="ro-RO" sz="2000" b="1" dirty="0" err="1"/>
              <a:t>timeload</a:t>
            </a:r>
            <a:r>
              <a:rPr lang="ro-RO" sz="2000" b="1" dirty="0"/>
              <a:t> </a:t>
            </a:r>
            <a:r>
              <a:rPr lang="ro-RO" sz="2000" dirty="0" err="1"/>
              <a:t>needed</a:t>
            </a:r>
            <a:r>
              <a:rPr lang="ro-RO" sz="2000" dirty="0"/>
              <a:t> in </a:t>
            </a:r>
            <a:r>
              <a:rPr lang="ro-RO" sz="2000" dirty="0" err="1"/>
              <a:t>the</a:t>
            </a:r>
            <a:r>
              <a:rPr lang="ro-RO" sz="2000" dirty="0"/>
              <a:t> </a:t>
            </a:r>
            <a:r>
              <a:rPr lang="ro-RO" sz="2000" dirty="0" err="1"/>
              <a:t>validation</a:t>
            </a:r>
            <a:r>
              <a:rPr lang="ro-RO" sz="2000" dirty="0"/>
              <a:t> </a:t>
            </a:r>
            <a:r>
              <a:rPr lang="ro-RO" sz="2000" dirty="0" err="1"/>
              <a:t>process</a:t>
            </a:r>
            <a:endParaRPr lang="ro-RO" sz="2000" dirty="0"/>
          </a:p>
          <a:p>
            <a:r>
              <a:rPr lang="ro-RO" sz="2000" b="1" dirty="0" err="1"/>
              <a:t>Types</a:t>
            </a:r>
            <a:r>
              <a:rPr lang="ro-RO" sz="2000" b="1" dirty="0"/>
              <a:t> of </a:t>
            </a:r>
            <a:r>
              <a:rPr lang="ro-RO" sz="2000" b="1" dirty="0" err="1"/>
              <a:t>validation</a:t>
            </a:r>
            <a:r>
              <a:rPr lang="ro-RO" sz="2000" b="1" dirty="0"/>
              <a:t> </a:t>
            </a:r>
            <a:r>
              <a:rPr lang="ro-RO" sz="2000" b="1" dirty="0" err="1"/>
              <a:t>activities</a:t>
            </a:r>
            <a:r>
              <a:rPr lang="ro-RO" sz="2000" b="1" dirty="0"/>
              <a:t> </a:t>
            </a:r>
            <a:r>
              <a:rPr lang="ro-RO" sz="2000" dirty="0" err="1"/>
              <a:t>needs</a:t>
            </a:r>
            <a:r>
              <a:rPr lang="ro-RO" sz="2000" dirty="0"/>
              <a:t> </a:t>
            </a:r>
            <a:r>
              <a:rPr lang="ro-RO" sz="2000" dirty="0" err="1"/>
              <a:t>to</a:t>
            </a:r>
            <a:r>
              <a:rPr lang="ro-RO" sz="2000" dirty="0"/>
              <a:t> </a:t>
            </a:r>
            <a:r>
              <a:rPr lang="ro-RO" sz="2000" dirty="0" err="1"/>
              <a:t>be</a:t>
            </a:r>
            <a:r>
              <a:rPr lang="ro-RO" sz="2000" dirty="0"/>
              <a:t> </a:t>
            </a:r>
            <a:r>
              <a:rPr lang="ro-RO" sz="2000" dirty="0" err="1"/>
              <a:t>clarified</a:t>
            </a:r>
            <a:r>
              <a:rPr lang="ro-RO" sz="2000" dirty="0"/>
              <a:t> (i.e. in-</a:t>
            </a:r>
            <a:r>
              <a:rPr lang="ro-RO" sz="2000" dirty="0" err="1"/>
              <a:t>depth</a:t>
            </a:r>
            <a:r>
              <a:rPr lang="ro-RO" sz="2000" dirty="0"/>
              <a:t>/standard/</a:t>
            </a:r>
            <a:r>
              <a:rPr lang="ro-RO" sz="2000" dirty="0" err="1"/>
              <a:t>light</a:t>
            </a:r>
            <a:r>
              <a:rPr lang="ro-RO" sz="2000" dirty="0"/>
              <a:t>) </a:t>
            </a:r>
            <a:r>
              <a:rPr lang="ro-RO" sz="2000" dirty="0" err="1"/>
              <a:t>and</a:t>
            </a:r>
            <a:r>
              <a:rPr lang="ro-RO" sz="2000" dirty="0"/>
              <a:t> </a:t>
            </a:r>
            <a:r>
              <a:rPr lang="ro-RO" sz="2000" dirty="0" err="1"/>
              <a:t>applied</a:t>
            </a:r>
            <a:r>
              <a:rPr lang="ro-RO" sz="2000" dirty="0"/>
              <a:t> </a:t>
            </a:r>
            <a:r>
              <a:rPr lang="ro-RO" sz="2000" dirty="0" err="1"/>
              <a:t>to</a:t>
            </a:r>
            <a:r>
              <a:rPr lang="ro-RO" sz="2000" dirty="0"/>
              <a:t> </a:t>
            </a:r>
            <a:r>
              <a:rPr lang="ro-RO" sz="2000" dirty="0" err="1"/>
              <a:t>each</a:t>
            </a:r>
            <a:r>
              <a:rPr lang="ro-RO" sz="2000" dirty="0"/>
              <a:t> </a:t>
            </a:r>
            <a:r>
              <a:rPr lang="ro-RO" sz="2000" dirty="0" err="1"/>
              <a:t>deliverable</a:t>
            </a:r>
            <a:r>
              <a:rPr lang="ro-RO" sz="2000" dirty="0"/>
              <a:t> </a:t>
            </a:r>
            <a:r>
              <a:rPr lang="ro-RO" sz="2000" dirty="0" err="1"/>
              <a:t>validated</a:t>
            </a:r>
            <a:endParaRPr lang="ro-RO" sz="2000" dirty="0"/>
          </a:p>
          <a:p>
            <a:r>
              <a:rPr lang="en-US" sz="2000" dirty="0"/>
              <a:t>Given the high complexity of the work, consider validation </a:t>
            </a:r>
            <a:r>
              <a:rPr lang="en-US" sz="2000" b="1" dirty="0"/>
              <a:t>more as a team not single expert activity </a:t>
            </a:r>
            <a:endParaRPr lang="ro-RO" sz="2000" b="1" dirty="0"/>
          </a:p>
          <a:p>
            <a:endParaRPr lang="ro-RO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38557589"/>
      </p:ext>
    </p:extLst>
  </p:cSld>
  <p:clrMapOvr>
    <a:masterClrMapping/>
  </p:clrMapOvr>
</p:sld>
</file>

<file path=ppt/theme/theme1.xml><?xml version="1.0" encoding="utf-8"?>
<a:theme xmlns:a="http://schemas.openxmlformats.org/drawingml/2006/main" name="Fațetă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256</TotalTime>
  <Words>503</Words>
  <Application>Microsoft Office PowerPoint</Application>
  <PresentationFormat>Ecran lat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Fațetă</vt:lpstr>
      <vt:lpstr>Role of national representatives –  reporting from day 1 </vt:lpstr>
      <vt:lpstr>First day agenda – 3 relevant sessions</vt:lpstr>
      <vt:lpstr>Main points of discussion </vt:lpstr>
      <vt:lpstr>What has worked well...</vt:lpstr>
      <vt:lpstr>What has been a challenge</vt:lpstr>
      <vt:lpstr>An ideal context means...</vt:lpstr>
      <vt:lpstr>Issues for further reflection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Cornel Olaru</dc:creator>
  <cp:lastModifiedBy>Cornel Olaru</cp:lastModifiedBy>
  <cp:revision>20</cp:revision>
  <dcterms:created xsi:type="dcterms:W3CDTF">2018-11-22T07:24:24Z</dcterms:created>
  <dcterms:modified xsi:type="dcterms:W3CDTF">2018-11-22T11:41:09Z</dcterms:modified>
</cp:coreProperties>
</file>