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04" r:id="rId1"/>
  </p:sldMasterIdLst>
  <p:notesMasterIdLst>
    <p:notesMasterId r:id="rId8"/>
  </p:notesMasterIdLst>
  <p:handoutMasterIdLst>
    <p:handoutMasterId r:id="rId9"/>
  </p:handoutMasterIdLst>
  <p:sldIdLst>
    <p:sldId id="257" r:id="rId2"/>
    <p:sldId id="404" r:id="rId3"/>
    <p:sldId id="406" r:id="rId4"/>
    <p:sldId id="407" r:id="rId5"/>
    <p:sldId id="408" r:id="rId6"/>
    <p:sldId id="402" r:id="rId7"/>
  </p:sldIdLst>
  <p:sldSz cx="9144000" cy="6858000" type="screen4x3"/>
  <p:notesSz cx="6980238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71E1"/>
    <a:srgbClr val="D39FC9"/>
    <a:srgbClr val="CEA2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9" autoAdjust="0"/>
    <p:restoredTop sz="85872" autoAdjust="0"/>
  </p:normalViewPr>
  <p:slideViewPr>
    <p:cSldViewPr>
      <p:cViewPr varScale="1">
        <p:scale>
          <a:sx n="88" d="100"/>
          <a:sy n="88" d="100"/>
        </p:scale>
        <p:origin x="-12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r">
              <a:defRPr sz="1200"/>
            </a:lvl1pPr>
          </a:lstStyle>
          <a:p>
            <a:fld id="{2764511E-BCE5-4752-A340-EFA1748E7901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r">
              <a:defRPr sz="1200"/>
            </a:lvl1pPr>
          </a:lstStyle>
          <a:p>
            <a:fld id="{FB84BA7C-7971-45AB-AB2B-6507603F1E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01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3853" y="0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/>
          <a:lstStyle>
            <a:lvl1pPr algn="r">
              <a:defRPr sz="1200"/>
            </a:lvl1pPr>
          </a:lstStyle>
          <a:p>
            <a:fld id="{D73986AF-7243-480C-831D-0F3119C25A8C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685800"/>
            <a:ext cx="45735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3" tIns="46067" rIns="92133" bIns="4606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024" y="4343400"/>
            <a:ext cx="5584190" cy="4114800"/>
          </a:xfrm>
          <a:prstGeom prst="rect">
            <a:avLst/>
          </a:prstGeom>
        </p:spPr>
        <p:txBody>
          <a:bodyPr vert="horz" lIns="92133" tIns="46067" rIns="92133" bIns="4606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3853" y="8685213"/>
            <a:ext cx="3024770" cy="457200"/>
          </a:xfrm>
          <a:prstGeom prst="rect">
            <a:avLst/>
          </a:prstGeom>
        </p:spPr>
        <p:txBody>
          <a:bodyPr vert="horz" lIns="92133" tIns="46067" rIns="92133" bIns="46067" rtlCol="0" anchor="b"/>
          <a:lstStyle>
            <a:lvl1pPr algn="r">
              <a:defRPr sz="1200"/>
            </a:lvl1pPr>
          </a:lstStyle>
          <a:p>
            <a:fld id="{6434960B-DD7A-4AE6-A914-CB8F237D6F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9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4960B-DD7A-4AE6-A914-CB8F237D6F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344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4960B-DD7A-4AE6-A914-CB8F237D6F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13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4960B-DD7A-4AE6-A914-CB8F237D6FA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5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sdp tree for bind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91400" y="4953000"/>
            <a:ext cx="1752600" cy="1905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8458200" y="0"/>
            <a:ext cx="685800" cy="4953000"/>
          </a:xfrm>
          <a:prstGeom prst="rect">
            <a:avLst/>
          </a:prstGeom>
          <a:solidFill>
            <a:srgbClr val="016F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77000"/>
            <a:ext cx="8001000" cy="762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2895600" y="6581001"/>
            <a:ext cx="30224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EDUCATION STAFF DEVELOPMENT PROGRAM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68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143000"/>
            <a:ext cx="7620000" cy="381000"/>
          </a:xfrm>
        </p:spPr>
        <p:txBody>
          <a:bodyPr>
            <a:noAutofit/>
          </a:bodyPr>
          <a:lstStyle>
            <a:lvl1pPr marL="740664" indent="0">
              <a:spcBef>
                <a:spcPts val="0"/>
              </a:spcBef>
              <a:buFontTx/>
              <a:buNone/>
              <a:defRPr sz="2000" b="1">
                <a:solidFill>
                  <a:schemeClr val="tx2"/>
                </a:solidFill>
              </a:defRPr>
            </a:lvl1pPr>
            <a:lvl2pPr marL="411480" indent="0">
              <a:buFontTx/>
              <a:buNone/>
              <a:defRPr sz="2000" b="1">
                <a:solidFill>
                  <a:schemeClr val="tx2"/>
                </a:solidFill>
              </a:defRPr>
            </a:lvl2pPr>
            <a:lvl3pPr marL="777240" indent="0">
              <a:buFontTx/>
              <a:buNone/>
              <a:defRPr sz="2000" b="1">
                <a:solidFill>
                  <a:schemeClr val="tx2"/>
                </a:solidFill>
              </a:defRPr>
            </a:lvl3pPr>
            <a:lvl4pPr marL="1051560" indent="0">
              <a:buFontTx/>
              <a:buNone/>
              <a:defRPr sz="2000" b="1">
                <a:solidFill>
                  <a:schemeClr val="tx2"/>
                </a:solidFill>
              </a:defRPr>
            </a:lvl4pPr>
            <a:lvl5pPr marL="1325880" indent="0">
              <a:buFontTx/>
              <a:buNone/>
              <a:defRPr sz="20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2/14/2012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31BA3-3F2A-4A4C-9D52-2B4FCB17A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07818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68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1143000"/>
            <a:ext cx="7620000" cy="381000"/>
          </a:xfrm>
        </p:spPr>
        <p:txBody>
          <a:bodyPr>
            <a:noAutofit/>
          </a:bodyPr>
          <a:lstStyle>
            <a:lvl1pPr marL="740664" indent="0">
              <a:spcBef>
                <a:spcPts val="0"/>
              </a:spcBef>
              <a:buFontTx/>
              <a:buNone/>
              <a:defRPr sz="2000" b="1">
                <a:solidFill>
                  <a:schemeClr val="tx2"/>
                </a:solidFill>
              </a:defRPr>
            </a:lvl1pPr>
            <a:lvl2pPr marL="411480" indent="0">
              <a:buFontTx/>
              <a:buNone/>
              <a:defRPr sz="2000" b="1">
                <a:solidFill>
                  <a:schemeClr val="tx2"/>
                </a:solidFill>
              </a:defRPr>
            </a:lvl2pPr>
            <a:lvl3pPr marL="777240" indent="0">
              <a:buFontTx/>
              <a:buNone/>
              <a:defRPr sz="2000" b="1">
                <a:solidFill>
                  <a:schemeClr val="tx2"/>
                </a:solidFill>
              </a:defRPr>
            </a:lvl3pPr>
            <a:lvl4pPr marL="1051560" indent="0">
              <a:buFontTx/>
              <a:buNone/>
              <a:defRPr sz="2000" b="1">
                <a:solidFill>
                  <a:schemeClr val="tx2"/>
                </a:solidFill>
              </a:defRPr>
            </a:lvl4pPr>
            <a:lvl5pPr marL="1325880" indent="0">
              <a:buFontTx/>
              <a:buNone/>
              <a:defRPr sz="20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</a:rPr>
              <a:t>2/14/2012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31BA3-3F2A-4A4C-9D52-2B4FCB17A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50623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9B2F-005B-4D19-81A2-44FCBE1D9FF1}" type="datetimeFigureOut">
              <a:rPr lang="en-US" smtClean="0"/>
              <a:pPr/>
              <a:t>5/19/2017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72EAB-FAC5-4A61-B0FB-08544678FF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BD72EAB-FAC5-4A61-B0FB-08544678FF2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ED9B2F-005B-4D19-81A2-44FCBE1D9FF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751" r:id="rId12"/>
    <p:sldLayoutId id="2147483764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0891" y="3804047"/>
            <a:ext cx="6322219" cy="80367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32" y="1514212"/>
            <a:ext cx="8001000" cy="4038599"/>
          </a:xfrm>
        </p:spPr>
        <p:txBody>
          <a:bodyPr>
            <a:normAutofit/>
          </a:bodyPr>
          <a:lstStyle/>
          <a:p>
            <a:pPr marL="465138" algn="ctr" defTabSz="166688">
              <a:spcAft>
                <a:spcPts val="600"/>
              </a:spcAft>
            </a:pPr>
            <a:r>
              <a:rPr lang="en-US" dirty="0"/>
              <a:t/>
            </a:r>
            <a:br>
              <a:rPr lang="en-US" dirty="0"/>
            </a:br>
            <a:r>
              <a:rPr lang="en-US" sz="4000" b="1" dirty="0" smtClean="0">
                <a:latin typeface="Tahoma"/>
                <a:cs typeface="Tahoma"/>
              </a:rPr>
              <a:t>Policy </a:t>
            </a:r>
            <a:r>
              <a:rPr lang="en-US" sz="4000" b="1" dirty="0">
                <a:latin typeface="Tahoma"/>
                <a:cs typeface="Tahoma"/>
              </a:rPr>
              <a:t>Learning Forum</a:t>
            </a:r>
            <a:br>
              <a:rPr lang="en-US" sz="4000" b="1" dirty="0">
                <a:latin typeface="Tahoma"/>
                <a:cs typeface="Tahoma"/>
              </a:rPr>
            </a:br>
            <a:r>
              <a:rPr lang="en-US" sz="4000" b="1" dirty="0" smtClean="0">
                <a:latin typeface="Tahoma"/>
                <a:cs typeface="Tahoma"/>
              </a:rPr>
              <a:t/>
            </a:r>
            <a:br>
              <a:rPr lang="en-US" sz="4000" b="1" dirty="0" smtClean="0">
                <a:latin typeface="Tahoma"/>
                <a:cs typeface="Tahoma"/>
              </a:rPr>
            </a:br>
            <a:r>
              <a:rPr lang="en-US" sz="3200" dirty="0" smtClean="0">
                <a:latin typeface="Tahoma"/>
                <a:cs typeface="Tahoma"/>
              </a:rPr>
              <a:t>VET </a:t>
            </a:r>
            <a:r>
              <a:rPr lang="en-US" sz="3200" dirty="0">
                <a:latin typeface="Tahoma"/>
                <a:cs typeface="Tahoma"/>
              </a:rPr>
              <a:t>as a Solution to Early Leaving from Education and </a:t>
            </a:r>
            <a:r>
              <a:rPr lang="en-US" sz="3200" dirty="0" smtClean="0">
                <a:latin typeface="Tahoma"/>
                <a:cs typeface="Tahoma"/>
              </a:rPr>
              <a:t>Training</a:t>
            </a:r>
            <a:br>
              <a:rPr lang="en-US" sz="3200" dirty="0" smtClean="0">
                <a:latin typeface="Tahoma"/>
                <a:cs typeface="Tahoma"/>
              </a:rPr>
            </a:br>
            <a:r>
              <a:rPr lang="en-US" sz="3200" dirty="0">
                <a:latin typeface="Tahoma"/>
                <a:cs typeface="Tahoma"/>
              </a:rPr>
              <a:t/>
            </a:r>
            <a:br>
              <a:rPr lang="en-US" sz="3200" dirty="0">
                <a:latin typeface="Tahoma"/>
                <a:cs typeface="Tahoma"/>
              </a:rPr>
            </a:br>
            <a:r>
              <a:rPr lang="en-US" sz="3200" dirty="0" smtClean="0">
                <a:latin typeface="Tahoma"/>
                <a:cs typeface="Tahoma"/>
              </a:rPr>
              <a:t>Janssen </a:t>
            </a:r>
            <a:r>
              <a:rPr lang="en-US" sz="3200" dirty="0">
                <a:latin typeface="Tahoma"/>
                <a:cs typeface="Tahoma"/>
              </a:rPr>
              <a:t>Teixeira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167532" y="5644092"/>
            <a:ext cx="7122886" cy="4336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2F2B20"/>
                </a:solidFill>
                <a:latin typeface="Tahoma"/>
                <a:cs typeface="Tahoma"/>
              </a:rPr>
              <a:t>Thessaloniki	                                       May </a:t>
            </a:r>
            <a:r>
              <a:rPr lang="en-US" sz="1800" b="1" dirty="0" smtClean="0">
                <a:solidFill>
                  <a:srgbClr val="2F2B20"/>
                </a:solidFill>
                <a:latin typeface="Tahoma"/>
                <a:cs typeface="Tahoma"/>
              </a:rPr>
              <a:t>16, </a:t>
            </a:r>
            <a:r>
              <a:rPr lang="en-US" sz="1800" b="1" dirty="0">
                <a:solidFill>
                  <a:srgbClr val="2F2B20"/>
                </a:solidFill>
                <a:latin typeface="Tahoma"/>
                <a:cs typeface="Tahoma"/>
              </a:rPr>
              <a:t>2017</a:t>
            </a:r>
            <a:endParaRPr lang="pt-BR" sz="1800" b="1" dirty="0">
              <a:solidFill>
                <a:srgbClr val="2F2B20"/>
              </a:solidFill>
              <a:latin typeface="Tahoma"/>
              <a:cs typeface="Tahoma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3067812" cy="601980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990600" y="912232"/>
            <a:ext cx="2186876" cy="29389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>
                <a:solidFill>
                  <a:srgbClr val="002060"/>
                </a:solidFill>
                <a:latin typeface="Tahoma"/>
                <a:cs typeface="Tahoma"/>
              </a:rPr>
              <a:t>  Education Global Practice</a:t>
            </a:r>
            <a:endParaRPr lang="pt-BR" sz="1100" b="1" dirty="0">
              <a:solidFill>
                <a:srgbClr val="002060"/>
              </a:solidFill>
              <a:latin typeface="Tahoma"/>
              <a:cs typeface="Tahom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104" y="5486400"/>
            <a:ext cx="685800" cy="685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592" y="119496"/>
            <a:ext cx="5638095" cy="1879365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296" y="168275"/>
            <a:ext cx="7620000" cy="1143000"/>
          </a:xfrm>
        </p:spPr>
        <p:txBody>
          <a:bodyPr/>
          <a:lstStyle/>
          <a:p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debating ELET?</a:t>
            </a:r>
          </a:p>
        </p:txBody>
      </p:sp>
      <p:sp>
        <p:nvSpPr>
          <p:cNvPr id="4" name="AutoShape 2" descr="Image result for child labor cotton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104" y="5486400"/>
            <a:ext cx="685800" cy="685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296" y="1136573"/>
            <a:ext cx="3613150" cy="5181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52529"/>
            <a:ext cx="3352800" cy="4648201"/>
          </a:xfrm>
          <a:prstGeom prst="rect">
            <a:avLst/>
          </a:prstGeom>
        </p:spPr>
      </p:pic>
      <p:sp>
        <p:nvSpPr>
          <p:cNvPr id="6" name="AutoShape 2" descr="Image result for school dropout"/>
          <p:cNvSpPr>
            <a:spLocks noChangeAspect="1" noChangeArrowheads="1"/>
          </p:cNvSpPr>
          <p:nvPr/>
        </p:nvSpPr>
        <p:spPr bwMode="auto">
          <a:xfrm>
            <a:off x="12065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Image result for school dropout"/>
          <p:cNvSpPr>
            <a:spLocks noChangeAspect="1" noChangeArrowheads="1"/>
          </p:cNvSpPr>
          <p:nvPr/>
        </p:nvSpPr>
        <p:spPr bwMode="auto">
          <a:xfrm>
            <a:off x="273050" y="1682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86113" y="6318172"/>
            <a:ext cx="270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Sok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Chanchay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10</a:t>
            </a:r>
            <a:r>
              <a:rPr lang="en-US" sz="1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24400" y="6318172"/>
            <a:ext cx="2701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Loiq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Soibov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9</a:t>
            </a:r>
            <a:r>
              <a:rPr lang="en-US" sz="14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grader</a:t>
            </a:r>
          </a:p>
        </p:txBody>
      </p:sp>
    </p:spTree>
    <p:extLst>
      <p:ext uri="{BB962C8B-B14F-4D97-AF65-F5344CB8AC3E}">
        <p14:creationId xmlns:p14="http://schemas.microsoft.com/office/powerpoint/2010/main" val="3576726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0504" cy="1143000"/>
          </a:xfrm>
        </p:spPr>
        <p:txBody>
          <a:bodyPr/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Six countries, different approaches, successful policies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104" y="5486400"/>
            <a:ext cx="685800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1981200"/>
            <a:ext cx="723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countries, one common initiative, and some differences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country, a combination of school-level with systemic interventions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country, focus is on one of the key predictors of early school leaving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92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0504" cy="1143000"/>
          </a:xfrm>
        </p:spPr>
        <p:txBody>
          <a:bodyPr/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Six countries, different approaches, successful policies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104" y="5486400"/>
            <a:ext cx="685800" cy="685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76400"/>
            <a:ext cx="3187301" cy="22603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676400"/>
            <a:ext cx="3212698" cy="227301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899" y="4414837"/>
            <a:ext cx="428625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6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0504" cy="1143000"/>
          </a:xfrm>
        </p:spPr>
        <p:txBody>
          <a:bodyPr/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Six countries, different approaches, successful policies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104" y="5486400"/>
            <a:ext cx="685800" cy="685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791070"/>
            <a:ext cx="3187301" cy="22476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791070"/>
            <a:ext cx="3212698" cy="22730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267200"/>
            <a:ext cx="3187301" cy="226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234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Successful Policies/Initiatives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104" y="5486400"/>
            <a:ext cx="685800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1752600"/>
            <a:ext cx="7239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Identification of at-risk students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 on early intervention (for early learning; school readiness)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Ensure grade transition to reduce repetition</a:t>
            </a:r>
          </a:p>
          <a:p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Student engagement; after school programs; school-community collaboration</a:t>
            </a:r>
          </a:p>
        </p:txBody>
      </p:sp>
    </p:spTree>
    <p:extLst>
      <p:ext uri="{BB962C8B-B14F-4D97-AF65-F5344CB8AC3E}">
        <p14:creationId xmlns:p14="http://schemas.microsoft.com/office/powerpoint/2010/main" val="1372504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17186</TotalTime>
  <Words>114</Words>
  <Application>Microsoft Office PowerPoint</Application>
  <PresentationFormat>On-screen Show (4:3)</PresentationFormat>
  <Paragraphs>25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 Policy Learning Forum  VET as a Solution to Early Leaving from Education and Training  Janssen Teixeira</vt:lpstr>
      <vt:lpstr>Why debating ELET?</vt:lpstr>
      <vt:lpstr>Six countries, different approaches, successful policies</vt:lpstr>
      <vt:lpstr>Six countries, different approaches, successful policies</vt:lpstr>
      <vt:lpstr>Six countries, different approaches, successful policies</vt:lpstr>
      <vt:lpstr>Successful Policies/Initiatives </vt:lpstr>
    </vt:vector>
  </TitlesOfParts>
  <Company>The World Bank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wb289862</dc:creator>
  <cp:lastModifiedBy>PETSA, Anna</cp:lastModifiedBy>
  <cp:revision>494</cp:revision>
  <cp:lastPrinted>2017-05-10T17:12:10Z</cp:lastPrinted>
  <dcterms:created xsi:type="dcterms:W3CDTF">2012-05-01T22:36:36Z</dcterms:created>
  <dcterms:modified xsi:type="dcterms:W3CDTF">2017-05-19T09:18:43Z</dcterms:modified>
</cp:coreProperties>
</file>