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472" r:id="rId3"/>
    <p:sldId id="471" r:id="rId4"/>
    <p:sldId id="440" r:id="rId5"/>
    <p:sldId id="400" r:id="rId6"/>
    <p:sldId id="437" r:id="rId7"/>
    <p:sldId id="438" r:id="rId8"/>
    <p:sldId id="464" r:id="rId9"/>
    <p:sldId id="465" r:id="rId10"/>
    <p:sldId id="451" r:id="rId11"/>
    <p:sldId id="391" r:id="rId12"/>
    <p:sldId id="444" r:id="rId13"/>
    <p:sldId id="417" r:id="rId14"/>
    <p:sldId id="467" r:id="rId15"/>
    <p:sldId id="468" r:id="rId16"/>
    <p:sldId id="469" r:id="rId17"/>
    <p:sldId id="470" r:id="rId18"/>
    <p:sldId id="352" r:id="rId19"/>
    <p:sldId id="452" r:id="rId20"/>
    <p:sldId id="407" r:id="rId21"/>
    <p:sldId id="408" r:id="rId22"/>
    <p:sldId id="422" r:id="rId23"/>
    <p:sldId id="365" r:id="rId24"/>
    <p:sldId id="458" r:id="rId25"/>
    <p:sldId id="459" r:id="rId26"/>
    <p:sldId id="460" r:id="rId27"/>
    <p:sldId id="461" r:id="rId28"/>
    <p:sldId id="462" r:id="rId29"/>
    <p:sldId id="463" r:id="rId30"/>
    <p:sldId id="466" r:id="rId31"/>
    <p:sldId id="350" r:id="rId32"/>
  </p:sldIdLst>
  <p:sldSz cx="9144000" cy="6858000" type="screen4x3"/>
  <p:notesSz cx="6781800" cy="99187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94629" autoAdjust="0"/>
  </p:normalViewPr>
  <p:slideViewPr>
    <p:cSldViewPr>
      <p:cViewPr>
        <p:scale>
          <a:sx n="100" d="100"/>
          <a:sy n="100" d="100"/>
        </p:scale>
        <p:origin x="-186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534" y="3732"/>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994AB-C713-4DA0-9671-B7C215E051C0}" type="doc">
      <dgm:prSet loTypeId="urn:microsoft.com/office/officeart/2005/8/layout/hProcess9" loCatId="process" qsTypeId="urn:microsoft.com/office/officeart/2005/8/quickstyle/3d9" qsCatId="3D" csTypeId="urn:microsoft.com/office/officeart/2005/8/colors/accent6_3" csCatId="accent6" phldr="1"/>
      <dgm:spPr/>
    </dgm:pt>
    <dgm:pt modelId="{9E532829-A68A-4695-BB4C-CD7CE929269D}">
      <dgm:prSet phldrT="[Κείμενο]"/>
      <dgm:spPr/>
      <dgm:t>
        <a:bodyPr/>
        <a:lstStyle/>
        <a:p>
          <a:r>
            <a:rPr lang="el-GR" dirty="0" smtClean="0"/>
            <a:t>Εκπαίδευση</a:t>
          </a:r>
          <a:endParaRPr lang="el-GR" dirty="0"/>
        </a:p>
      </dgm:t>
    </dgm:pt>
    <dgm:pt modelId="{D38E4FBA-440A-4B92-B979-B4B6BD40F015}" type="parTrans" cxnId="{15ABD93C-629A-4581-8615-3C48671DC101}">
      <dgm:prSet/>
      <dgm:spPr/>
      <dgm:t>
        <a:bodyPr/>
        <a:lstStyle/>
        <a:p>
          <a:endParaRPr lang="el-GR"/>
        </a:p>
      </dgm:t>
    </dgm:pt>
    <dgm:pt modelId="{F16FCB4D-AEF1-4F66-B3B5-B2236499B9CF}" type="sibTrans" cxnId="{15ABD93C-629A-4581-8615-3C48671DC101}">
      <dgm:prSet/>
      <dgm:spPr/>
      <dgm:t>
        <a:bodyPr/>
        <a:lstStyle/>
        <a:p>
          <a:endParaRPr lang="el-GR"/>
        </a:p>
      </dgm:t>
    </dgm:pt>
    <dgm:pt modelId="{4ABF2581-0BBF-4678-A3AB-CC41BC75D838}">
      <dgm:prSet phldrT="[Κείμενο]"/>
      <dgm:spPr/>
      <dgm:t>
        <a:bodyPr/>
        <a:lstStyle/>
        <a:p>
          <a:r>
            <a:rPr lang="el-GR" dirty="0" smtClean="0"/>
            <a:t>Προσόν</a:t>
          </a:r>
          <a:endParaRPr lang="el-GR" dirty="0"/>
        </a:p>
      </dgm:t>
    </dgm:pt>
    <dgm:pt modelId="{BECC6E5A-F625-4D00-B88B-29A4425E177A}" type="parTrans" cxnId="{FA6403CA-E152-45E6-AD27-A05A6FE5873B}">
      <dgm:prSet/>
      <dgm:spPr/>
      <dgm:t>
        <a:bodyPr/>
        <a:lstStyle/>
        <a:p>
          <a:endParaRPr lang="el-GR"/>
        </a:p>
      </dgm:t>
    </dgm:pt>
    <dgm:pt modelId="{38B6EF66-1534-4DE6-9AE5-9DC53537FBE5}" type="sibTrans" cxnId="{FA6403CA-E152-45E6-AD27-A05A6FE5873B}">
      <dgm:prSet/>
      <dgm:spPr/>
      <dgm:t>
        <a:bodyPr/>
        <a:lstStyle/>
        <a:p>
          <a:endParaRPr lang="el-GR"/>
        </a:p>
      </dgm:t>
    </dgm:pt>
    <dgm:pt modelId="{20C2BAB2-5F07-4967-BE74-4F4F04C2C9F7}">
      <dgm:prSet phldrT="[Κείμενο]"/>
      <dgm:spPr/>
      <dgm:t>
        <a:bodyPr/>
        <a:lstStyle/>
        <a:p>
          <a:r>
            <a:rPr lang="el-GR" dirty="0" smtClean="0"/>
            <a:t>Απασχόληση</a:t>
          </a:r>
          <a:endParaRPr lang="el-GR" dirty="0"/>
        </a:p>
      </dgm:t>
    </dgm:pt>
    <dgm:pt modelId="{B90970FC-5C9F-4073-A9CF-0E6DE9323B08}" type="parTrans" cxnId="{AFC160A6-602E-4FFD-9DE2-BCF5FAE35283}">
      <dgm:prSet/>
      <dgm:spPr/>
      <dgm:t>
        <a:bodyPr/>
        <a:lstStyle/>
        <a:p>
          <a:endParaRPr lang="el-GR"/>
        </a:p>
      </dgm:t>
    </dgm:pt>
    <dgm:pt modelId="{17F9EEBE-6D7F-4F4E-A94C-1781CB8603C8}" type="sibTrans" cxnId="{AFC160A6-602E-4FFD-9DE2-BCF5FAE35283}">
      <dgm:prSet/>
      <dgm:spPr/>
      <dgm:t>
        <a:bodyPr/>
        <a:lstStyle/>
        <a:p>
          <a:endParaRPr lang="el-GR"/>
        </a:p>
      </dgm:t>
    </dgm:pt>
    <dgm:pt modelId="{D4B1B443-906C-45B7-B9D2-F1C2E3EAB432}" type="pres">
      <dgm:prSet presAssocID="{3F1994AB-C713-4DA0-9671-B7C215E051C0}" presName="CompostProcess" presStyleCnt="0">
        <dgm:presLayoutVars>
          <dgm:dir/>
          <dgm:resizeHandles val="exact"/>
        </dgm:presLayoutVars>
      </dgm:prSet>
      <dgm:spPr/>
    </dgm:pt>
    <dgm:pt modelId="{C12BEB38-C604-46DB-8587-7E6EE92923F4}" type="pres">
      <dgm:prSet presAssocID="{3F1994AB-C713-4DA0-9671-B7C215E051C0}" presName="arrow" presStyleLbl="bgShp" presStyleIdx="0" presStyleCnt="1" custLinFactNeighborX="46085" custLinFactNeighborY="3270"/>
      <dgm:spPr/>
    </dgm:pt>
    <dgm:pt modelId="{886AEC29-70F7-47D1-8B0E-02C814409866}" type="pres">
      <dgm:prSet presAssocID="{3F1994AB-C713-4DA0-9671-B7C215E051C0}" presName="linearProcess" presStyleCnt="0"/>
      <dgm:spPr/>
    </dgm:pt>
    <dgm:pt modelId="{EFA91040-D6A5-41CB-8370-F3DADA7D2459}" type="pres">
      <dgm:prSet presAssocID="{9E532829-A68A-4695-BB4C-CD7CE929269D}" presName="textNode" presStyleLbl="node1" presStyleIdx="0" presStyleCnt="3">
        <dgm:presLayoutVars>
          <dgm:bulletEnabled val="1"/>
        </dgm:presLayoutVars>
      </dgm:prSet>
      <dgm:spPr/>
      <dgm:t>
        <a:bodyPr/>
        <a:lstStyle/>
        <a:p>
          <a:endParaRPr lang="el-GR"/>
        </a:p>
      </dgm:t>
    </dgm:pt>
    <dgm:pt modelId="{453390EA-813C-4129-9084-E9547F9433AA}" type="pres">
      <dgm:prSet presAssocID="{F16FCB4D-AEF1-4F66-B3B5-B2236499B9CF}" presName="sibTrans" presStyleCnt="0"/>
      <dgm:spPr/>
    </dgm:pt>
    <dgm:pt modelId="{F081B696-939F-4AFC-ACF4-E2042CE03582}" type="pres">
      <dgm:prSet presAssocID="{4ABF2581-0BBF-4678-A3AB-CC41BC75D838}" presName="textNode" presStyleLbl="node1" presStyleIdx="1" presStyleCnt="3">
        <dgm:presLayoutVars>
          <dgm:bulletEnabled val="1"/>
        </dgm:presLayoutVars>
      </dgm:prSet>
      <dgm:spPr/>
      <dgm:t>
        <a:bodyPr/>
        <a:lstStyle/>
        <a:p>
          <a:endParaRPr lang="el-GR"/>
        </a:p>
      </dgm:t>
    </dgm:pt>
    <dgm:pt modelId="{6164982A-00D9-4216-8536-A31201A555D6}" type="pres">
      <dgm:prSet presAssocID="{38B6EF66-1534-4DE6-9AE5-9DC53537FBE5}" presName="sibTrans" presStyleCnt="0"/>
      <dgm:spPr/>
    </dgm:pt>
    <dgm:pt modelId="{29708CEB-8C95-445B-B0C1-0D1509BA065B}" type="pres">
      <dgm:prSet presAssocID="{20C2BAB2-5F07-4967-BE74-4F4F04C2C9F7}" presName="textNode" presStyleLbl="node1" presStyleIdx="2" presStyleCnt="3">
        <dgm:presLayoutVars>
          <dgm:bulletEnabled val="1"/>
        </dgm:presLayoutVars>
      </dgm:prSet>
      <dgm:spPr/>
      <dgm:t>
        <a:bodyPr/>
        <a:lstStyle/>
        <a:p>
          <a:endParaRPr lang="el-GR"/>
        </a:p>
      </dgm:t>
    </dgm:pt>
  </dgm:ptLst>
  <dgm:cxnLst>
    <dgm:cxn modelId="{FA6403CA-E152-45E6-AD27-A05A6FE5873B}" srcId="{3F1994AB-C713-4DA0-9671-B7C215E051C0}" destId="{4ABF2581-0BBF-4678-A3AB-CC41BC75D838}" srcOrd="1" destOrd="0" parTransId="{BECC6E5A-F625-4D00-B88B-29A4425E177A}" sibTransId="{38B6EF66-1534-4DE6-9AE5-9DC53537FBE5}"/>
    <dgm:cxn modelId="{AAB51067-2E7A-224D-A024-598926CBC7CE}" type="presOf" srcId="{4ABF2581-0BBF-4678-A3AB-CC41BC75D838}" destId="{F081B696-939F-4AFC-ACF4-E2042CE03582}" srcOrd="0" destOrd="0" presId="urn:microsoft.com/office/officeart/2005/8/layout/hProcess9"/>
    <dgm:cxn modelId="{AFC160A6-602E-4FFD-9DE2-BCF5FAE35283}" srcId="{3F1994AB-C713-4DA0-9671-B7C215E051C0}" destId="{20C2BAB2-5F07-4967-BE74-4F4F04C2C9F7}" srcOrd="2" destOrd="0" parTransId="{B90970FC-5C9F-4073-A9CF-0E6DE9323B08}" sibTransId="{17F9EEBE-6D7F-4F4E-A94C-1781CB8603C8}"/>
    <dgm:cxn modelId="{D3A23113-F9D7-4346-A0DB-C8996F5FD85C}" type="presOf" srcId="{3F1994AB-C713-4DA0-9671-B7C215E051C0}" destId="{D4B1B443-906C-45B7-B9D2-F1C2E3EAB432}" srcOrd="0" destOrd="0" presId="urn:microsoft.com/office/officeart/2005/8/layout/hProcess9"/>
    <dgm:cxn modelId="{9C1CCB6A-00E5-6140-B590-5D678885A511}" type="presOf" srcId="{9E532829-A68A-4695-BB4C-CD7CE929269D}" destId="{EFA91040-D6A5-41CB-8370-F3DADA7D2459}" srcOrd="0" destOrd="0" presId="urn:microsoft.com/office/officeart/2005/8/layout/hProcess9"/>
    <dgm:cxn modelId="{E19512CA-B36F-444C-92E6-D86F7FE7CE39}" type="presOf" srcId="{20C2BAB2-5F07-4967-BE74-4F4F04C2C9F7}" destId="{29708CEB-8C95-445B-B0C1-0D1509BA065B}" srcOrd="0" destOrd="0" presId="urn:microsoft.com/office/officeart/2005/8/layout/hProcess9"/>
    <dgm:cxn modelId="{15ABD93C-629A-4581-8615-3C48671DC101}" srcId="{3F1994AB-C713-4DA0-9671-B7C215E051C0}" destId="{9E532829-A68A-4695-BB4C-CD7CE929269D}" srcOrd="0" destOrd="0" parTransId="{D38E4FBA-440A-4B92-B979-B4B6BD40F015}" sibTransId="{F16FCB4D-AEF1-4F66-B3B5-B2236499B9CF}"/>
    <dgm:cxn modelId="{449DBB51-E6EB-E548-AE5F-F93259B19AD6}" type="presParOf" srcId="{D4B1B443-906C-45B7-B9D2-F1C2E3EAB432}" destId="{C12BEB38-C604-46DB-8587-7E6EE92923F4}" srcOrd="0" destOrd="0" presId="urn:microsoft.com/office/officeart/2005/8/layout/hProcess9"/>
    <dgm:cxn modelId="{AC447906-DD44-964F-BCD8-0D26A3EE2255}" type="presParOf" srcId="{D4B1B443-906C-45B7-B9D2-F1C2E3EAB432}" destId="{886AEC29-70F7-47D1-8B0E-02C814409866}" srcOrd="1" destOrd="0" presId="urn:microsoft.com/office/officeart/2005/8/layout/hProcess9"/>
    <dgm:cxn modelId="{1ADD5417-14A1-7B4A-9EF2-961433175E56}" type="presParOf" srcId="{886AEC29-70F7-47D1-8B0E-02C814409866}" destId="{EFA91040-D6A5-41CB-8370-F3DADA7D2459}" srcOrd="0" destOrd="0" presId="urn:microsoft.com/office/officeart/2005/8/layout/hProcess9"/>
    <dgm:cxn modelId="{B4EF5019-2A66-304C-8781-85B67D25B2C0}" type="presParOf" srcId="{886AEC29-70F7-47D1-8B0E-02C814409866}" destId="{453390EA-813C-4129-9084-E9547F9433AA}" srcOrd="1" destOrd="0" presId="urn:microsoft.com/office/officeart/2005/8/layout/hProcess9"/>
    <dgm:cxn modelId="{420FF1FB-4E01-E44E-813A-C73B902EA670}" type="presParOf" srcId="{886AEC29-70F7-47D1-8B0E-02C814409866}" destId="{F081B696-939F-4AFC-ACF4-E2042CE03582}" srcOrd="2" destOrd="0" presId="urn:microsoft.com/office/officeart/2005/8/layout/hProcess9"/>
    <dgm:cxn modelId="{F4F61F53-4C80-504F-9164-075C753AA908}" type="presParOf" srcId="{886AEC29-70F7-47D1-8B0E-02C814409866}" destId="{6164982A-00D9-4216-8536-A31201A555D6}" srcOrd="3" destOrd="0" presId="urn:microsoft.com/office/officeart/2005/8/layout/hProcess9"/>
    <dgm:cxn modelId="{E281AAC0-4C32-F046-AE83-ECE8D5EE64A1}" type="presParOf" srcId="{886AEC29-70F7-47D1-8B0E-02C814409866}" destId="{29708CEB-8C95-445B-B0C1-0D1509BA065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6925B-E8FA-4D20-BAE0-19F1F31F18B1}"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el-GR"/>
        </a:p>
      </dgm:t>
    </dgm:pt>
    <dgm:pt modelId="{7B41D356-4720-4FD6-8726-E628C84A3453}">
      <dgm:prSet phldrT="[Κείμενο]"/>
      <dgm:spPr/>
      <dgm:t>
        <a:bodyPr/>
        <a:lstStyle/>
        <a:p>
          <a:r>
            <a:rPr lang="el-GR" dirty="0" err="1" smtClean="0"/>
            <a:t>Μάκρο</a:t>
          </a:r>
          <a:r>
            <a:rPr lang="el-GR" dirty="0" smtClean="0"/>
            <a:t> - Κυβερνητικές δομές</a:t>
          </a:r>
          <a:endParaRPr lang="el-GR" dirty="0"/>
        </a:p>
      </dgm:t>
    </dgm:pt>
    <dgm:pt modelId="{AF81C815-7BA6-4435-84BD-BB6B3E0BEF30}" type="parTrans" cxnId="{70DE33E3-9C9F-4CFD-8494-D3CE41B1820E}">
      <dgm:prSet/>
      <dgm:spPr/>
      <dgm:t>
        <a:bodyPr/>
        <a:lstStyle/>
        <a:p>
          <a:endParaRPr lang="el-GR"/>
        </a:p>
      </dgm:t>
    </dgm:pt>
    <dgm:pt modelId="{C5CC8DA0-CB41-445A-B398-E3466FFF7915}" type="sibTrans" cxnId="{70DE33E3-9C9F-4CFD-8494-D3CE41B1820E}">
      <dgm:prSet/>
      <dgm:spPr/>
      <dgm:t>
        <a:bodyPr/>
        <a:lstStyle/>
        <a:p>
          <a:endParaRPr lang="el-GR"/>
        </a:p>
      </dgm:t>
    </dgm:pt>
    <dgm:pt modelId="{979C4CA0-72F0-47E6-A90F-5B3EEAF02264}">
      <dgm:prSet phldrT="[Κείμενο]" custT="1"/>
      <dgm:spPr/>
      <dgm:t>
        <a:bodyPr/>
        <a:lstStyle/>
        <a:p>
          <a:r>
            <a:rPr lang="el-GR" sz="1400" dirty="0" smtClean="0"/>
            <a:t>Εθνικές εκπαιδευτικές δομές</a:t>
          </a:r>
          <a:endParaRPr lang="el-GR" sz="1400" dirty="0"/>
        </a:p>
      </dgm:t>
    </dgm:pt>
    <dgm:pt modelId="{20363F69-43A2-4977-90A7-50C62177F62F}" type="parTrans" cxnId="{DABE8CBA-7E4F-4F19-B25D-D0EE09AC502E}">
      <dgm:prSet/>
      <dgm:spPr/>
      <dgm:t>
        <a:bodyPr/>
        <a:lstStyle/>
        <a:p>
          <a:endParaRPr lang="el-GR"/>
        </a:p>
      </dgm:t>
    </dgm:pt>
    <dgm:pt modelId="{80E5B04D-B855-4237-89AF-9D319BE61D20}" type="sibTrans" cxnId="{DABE8CBA-7E4F-4F19-B25D-D0EE09AC502E}">
      <dgm:prSet/>
      <dgm:spPr/>
      <dgm:t>
        <a:bodyPr/>
        <a:lstStyle/>
        <a:p>
          <a:endParaRPr lang="el-GR"/>
        </a:p>
      </dgm:t>
    </dgm:pt>
    <dgm:pt modelId="{1F2A29FE-2D4F-4B3A-A855-BA454FDAFE73}">
      <dgm:prSet phldrT="[Κείμενο]" custT="1"/>
      <dgm:spPr/>
      <dgm:t>
        <a:bodyPr/>
        <a:lstStyle/>
        <a:p>
          <a:r>
            <a:rPr lang="el-GR" sz="1400" dirty="0" smtClean="0"/>
            <a:t>Κοινωνικοί εταίροι (εθνικό επίπεδο)</a:t>
          </a:r>
          <a:endParaRPr lang="el-GR" sz="1400" dirty="0"/>
        </a:p>
      </dgm:t>
    </dgm:pt>
    <dgm:pt modelId="{64FDBAF7-7247-4CA2-94F4-F22783682E99}" type="parTrans" cxnId="{51115D8C-7918-48C0-A7AD-35175DA0CC56}">
      <dgm:prSet/>
      <dgm:spPr/>
      <dgm:t>
        <a:bodyPr/>
        <a:lstStyle/>
        <a:p>
          <a:endParaRPr lang="el-GR"/>
        </a:p>
      </dgm:t>
    </dgm:pt>
    <dgm:pt modelId="{05D309D6-CA82-49A2-919F-3AC97F144CCC}" type="sibTrans" cxnId="{51115D8C-7918-48C0-A7AD-35175DA0CC56}">
      <dgm:prSet/>
      <dgm:spPr/>
      <dgm:t>
        <a:bodyPr/>
        <a:lstStyle/>
        <a:p>
          <a:endParaRPr lang="el-GR"/>
        </a:p>
      </dgm:t>
    </dgm:pt>
    <dgm:pt modelId="{776EBEC8-DFEB-40B2-96A7-0E833E6485E5}">
      <dgm:prSet phldrT="[Κείμενο]"/>
      <dgm:spPr/>
      <dgm:t>
        <a:bodyPr/>
        <a:lstStyle/>
        <a:p>
          <a:r>
            <a:rPr lang="el-GR" dirty="0" smtClean="0"/>
            <a:t>Μέσο – Κλαδικές εκπαιδευτικές δομές </a:t>
          </a:r>
          <a:endParaRPr lang="el-GR" dirty="0"/>
        </a:p>
      </dgm:t>
    </dgm:pt>
    <dgm:pt modelId="{5EF32ADF-B811-4428-8AB5-4A91FC67B26C}" type="parTrans" cxnId="{A1866579-717E-4C14-ADA3-8AAB2C2C84D5}">
      <dgm:prSet/>
      <dgm:spPr/>
      <dgm:t>
        <a:bodyPr/>
        <a:lstStyle/>
        <a:p>
          <a:endParaRPr lang="el-GR"/>
        </a:p>
      </dgm:t>
    </dgm:pt>
    <dgm:pt modelId="{20BBFF5C-EDB7-466B-9D35-A1F36658483B}" type="sibTrans" cxnId="{A1866579-717E-4C14-ADA3-8AAB2C2C84D5}">
      <dgm:prSet/>
      <dgm:spPr/>
      <dgm:t>
        <a:bodyPr/>
        <a:lstStyle/>
        <a:p>
          <a:endParaRPr lang="el-GR"/>
        </a:p>
      </dgm:t>
    </dgm:pt>
    <dgm:pt modelId="{73423585-A968-4A4D-92AC-03ECB1A39833}">
      <dgm:prSet phldrT="[Κείμενο]" custT="1"/>
      <dgm:spPr/>
      <dgm:t>
        <a:bodyPr/>
        <a:lstStyle/>
        <a:p>
          <a:r>
            <a:rPr lang="el-GR" sz="1400" dirty="0" smtClean="0"/>
            <a:t>Εκπαιδευτικές δομέ</a:t>
          </a:r>
          <a:r>
            <a:rPr lang="el-GR" sz="1600" dirty="0" smtClean="0"/>
            <a:t>ς</a:t>
          </a:r>
          <a:endParaRPr lang="el-GR" sz="1600" dirty="0"/>
        </a:p>
      </dgm:t>
    </dgm:pt>
    <dgm:pt modelId="{D30BDDAD-31F0-4EB5-97BD-A86BDCBB903A}" type="parTrans" cxnId="{32A5AD5A-9807-4247-B968-EFDFA300E36E}">
      <dgm:prSet/>
      <dgm:spPr/>
      <dgm:t>
        <a:bodyPr/>
        <a:lstStyle/>
        <a:p>
          <a:endParaRPr lang="el-GR"/>
        </a:p>
      </dgm:t>
    </dgm:pt>
    <dgm:pt modelId="{BB7C2D6D-62C7-4D74-B86E-5E5D0CCCCFFA}" type="sibTrans" cxnId="{32A5AD5A-9807-4247-B968-EFDFA300E36E}">
      <dgm:prSet/>
      <dgm:spPr/>
      <dgm:t>
        <a:bodyPr/>
        <a:lstStyle/>
        <a:p>
          <a:endParaRPr lang="el-GR"/>
        </a:p>
      </dgm:t>
    </dgm:pt>
    <dgm:pt modelId="{EB328EBE-17A8-4790-B39C-8C9502A6D060}">
      <dgm:prSet phldrT="[Κείμενο]" custT="1"/>
      <dgm:spPr/>
      <dgm:t>
        <a:bodyPr/>
        <a:lstStyle/>
        <a:p>
          <a:r>
            <a:rPr lang="el-GR" sz="1400" dirty="0" smtClean="0"/>
            <a:t>Κλαδικοί φορείς (</a:t>
          </a:r>
          <a:r>
            <a:rPr lang="en-US" sz="1400" dirty="0" err="1" smtClean="0"/>
            <a:t>stds</a:t>
          </a:r>
          <a:r>
            <a:rPr lang="en-US" sz="1400" dirty="0" smtClean="0"/>
            <a:t>)</a:t>
          </a:r>
          <a:endParaRPr lang="el-GR" sz="1400" dirty="0"/>
        </a:p>
      </dgm:t>
    </dgm:pt>
    <dgm:pt modelId="{52CAE935-F82F-4791-9BF2-9B3C17088A34}" type="parTrans" cxnId="{6758A0AF-7700-4082-A31E-C8167AE6841A}">
      <dgm:prSet/>
      <dgm:spPr/>
      <dgm:t>
        <a:bodyPr/>
        <a:lstStyle/>
        <a:p>
          <a:endParaRPr lang="el-GR"/>
        </a:p>
      </dgm:t>
    </dgm:pt>
    <dgm:pt modelId="{D7D390E8-3B3E-4575-9EDB-EBAD1CAB74BF}" type="sibTrans" cxnId="{6758A0AF-7700-4082-A31E-C8167AE6841A}">
      <dgm:prSet/>
      <dgm:spPr/>
      <dgm:t>
        <a:bodyPr/>
        <a:lstStyle/>
        <a:p>
          <a:endParaRPr lang="el-GR"/>
        </a:p>
      </dgm:t>
    </dgm:pt>
    <dgm:pt modelId="{A0B25F42-B6C0-4BB4-87E8-37AE05E747A2}">
      <dgm:prSet phldrT="[Κείμενο]"/>
      <dgm:spPr/>
      <dgm:t>
        <a:bodyPr/>
        <a:lstStyle/>
        <a:p>
          <a:r>
            <a:rPr lang="el-GR" dirty="0" smtClean="0"/>
            <a:t>Μίκρο - Προσόντα </a:t>
          </a:r>
          <a:endParaRPr lang="el-GR" dirty="0"/>
        </a:p>
      </dgm:t>
    </dgm:pt>
    <dgm:pt modelId="{0A384BE9-C38C-4DC3-BAF3-005105B84E45}" type="parTrans" cxnId="{0F00BB17-E494-40E1-A658-3A97B40FBD98}">
      <dgm:prSet/>
      <dgm:spPr/>
      <dgm:t>
        <a:bodyPr/>
        <a:lstStyle/>
        <a:p>
          <a:endParaRPr lang="el-GR"/>
        </a:p>
      </dgm:t>
    </dgm:pt>
    <dgm:pt modelId="{39510AC3-951C-4794-BEC8-22AEED76CB23}" type="sibTrans" cxnId="{0F00BB17-E494-40E1-A658-3A97B40FBD98}">
      <dgm:prSet/>
      <dgm:spPr/>
      <dgm:t>
        <a:bodyPr/>
        <a:lstStyle/>
        <a:p>
          <a:endParaRPr lang="el-GR"/>
        </a:p>
      </dgm:t>
    </dgm:pt>
    <dgm:pt modelId="{C31A7839-56C7-4540-AFCE-139D415B5152}">
      <dgm:prSet phldrT="[Κείμενο]" custT="1"/>
      <dgm:spPr/>
      <dgm:t>
        <a:bodyPr/>
        <a:lstStyle/>
        <a:p>
          <a:r>
            <a:rPr lang="el-GR" sz="1400" dirty="0" smtClean="0"/>
            <a:t>Εκπαιδευτικές μονάδες - σπουδαστές</a:t>
          </a:r>
          <a:endParaRPr lang="el-GR" sz="1400" dirty="0"/>
        </a:p>
      </dgm:t>
    </dgm:pt>
    <dgm:pt modelId="{D0C7ACFA-A5FF-43AE-B39C-3D8BB3DF7F85}" type="parTrans" cxnId="{28F206D6-12ED-4DAD-8A0F-C176B97FCE27}">
      <dgm:prSet/>
      <dgm:spPr/>
      <dgm:t>
        <a:bodyPr/>
        <a:lstStyle/>
        <a:p>
          <a:endParaRPr lang="el-GR"/>
        </a:p>
      </dgm:t>
    </dgm:pt>
    <dgm:pt modelId="{123679DA-59D2-4349-A412-20860C74355C}" type="sibTrans" cxnId="{28F206D6-12ED-4DAD-8A0F-C176B97FCE27}">
      <dgm:prSet/>
      <dgm:spPr/>
      <dgm:t>
        <a:bodyPr/>
        <a:lstStyle/>
        <a:p>
          <a:endParaRPr lang="el-GR"/>
        </a:p>
      </dgm:t>
    </dgm:pt>
    <dgm:pt modelId="{95E0CE45-46B4-49B4-AB98-359EBF242086}">
      <dgm:prSet phldrT="[Κείμενο]" custT="1"/>
      <dgm:spPr/>
      <dgm:t>
        <a:bodyPr/>
        <a:lstStyle/>
        <a:p>
          <a:r>
            <a:rPr lang="el-GR" sz="1400" dirty="0" smtClean="0"/>
            <a:t>Εργοδότες</a:t>
          </a:r>
          <a:endParaRPr lang="el-GR" sz="1400" dirty="0"/>
        </a:p>
      </dgm:t>
    </dgm:pt>
    <dgm:pt modelId="{48EA5586-7A4E-4D94-9ED2-E2BB6850E0F2}" type="parTrans" cxnId="{7C9782A4-2495-4E54-8C80-ED0275B2DE05}">
      <dgm:prSet/>
      <dgm:spPr/>
      <dgm:t>
        <a:bodyPr/>
        <a:lstStyle/>
        <a:p>
          <a:endParaRPr lang="el-GR"/>
        </a:p>
      </dgm:t>
    </dgm:pt>
    <dgm:pt modelId="{2CA22B5F-364B-45AB-852A-7D54FBFCB4AE}" type="sibTrans" cxnId="{7C9782A4-2495-4E54-8C80-ED0275B2DE05}">
      <dgm:prSet/>
      <dgm:spPr/>
      <dgm:t>
        <a:bodyPr/>
        <a:lstStyle/>
        <a:p>
          <a:endParaRPr lang="el-GR"/>
        </a:p>
      </dgm:t>
    </dgm:pt>
    <dgm:pt modelId="{3FD0E233-BFE1-483F-9CA5-C54A43245C8D}" type="pres">
      <dgm:prSet presAssocID="{E696925B-E8FA-4D20-BAE0-19F1F31F18B1}" presName="Name0" presStyleCnt="0">
        <dgm:presLayoutVars>
          <dgm:dir/>
          <dgm:animLvl val="lvl"/>
          <dgm:resizeHandles val="exact"/>
        </dgm:presLayoutVars>
      </dgm:prSet>
      <dgm:spPr/>
      <dgm:t>
        <a:bodyPr/>
        <a:lstStyle/>
        <a:p>
          <a:endParaRPr lang="el-GR"/>
        </a:p>
      </dgm:t>
    </dgm:pt>
    <dgm:pt modelId="{2900714A-468B-4704-920D-8506D8903B70}" type="pres">
      <dgm:prSet presAssocID="{A0B25F42-B6C0-4BB4-87E8-37AE05E747A2}" presName="boxAndChildren" presStyleCnt="0"/>
      <dgm:spPr/>
      <dgm:t>
        <a:bodyPr/>
        <a:lstStyle/>
        <a:p>
          <a:endParaRPr lang="en-US"/>
        </a:p>
      </dgm:t>
    </dgm:pt>
    <dgm:pt modelId="{10EE921B-8BC5-4087-B94C-9C4F269CE729}" type="pres">
      <dgm:prSet presAssocID="{A0B25F42-B6C0-4BB4-87E8-37AE05E747A2}" presName="parentTextBox" presStyleLbl="node1" presStyleIdx="0" presStyleCnt="3"/>
      <dgm:spPr/>
      <dgm:t>
        <a:bodyPr/>
        <a:lstStyle/>
        <a:p>
          <a:endParaRPr lang="el-GR"/>
        </a:p>
      </dgm:t>
    </dgm:pt>
    <dgm:pt modelId="{25A18B2A-4320-49A8-978A-CC232A4B4F95}" type="pres">
      <dgm:prSet presAssocID="{A0B25F42-B6C0-4BB4-87E8-37AE05E747A2}" presName="entireBox" presStyleLbl="node1" presStyleIdx="0" presStyleCnt="3"/>
      <dgm:spPr/>
      <dgm:t>
        <a:bodyPr/>
        <a:lstStyle/>
        <a:p>
          <a:endParaRPr lang="el-GR"/>
        </a:p>
      </dgm:t>
    </dgm:pt>
    <dgm:pt modelId="{A916C040-00B4-45F0-83F5-3DC71BEE847F}" type="pres">
      <dgm:prSet presAssocID="{A0B25F42-B6C0-4BB4-87E8-37AE05E747A2}" presName="descendantBox" presStyleCnt="0"/>
      <dgm:spPr/>
      <dgm:t>
        <a:bodyPr/>
        <a:lstStyle/>
        <a:p>
          <a:endParaRPr lang="en-US"/>
        </a:p>
      </dgm:t>
    </dgm:pt>
    <dgm:pt modelId="{4776D26B-1D2B-4F0A-9845-FE58D208AABF}" type="pres">
      <dgm:prSet presAssocID="{C31A7839-56C7-4540-AFCE-139D415B5152}" presName="childTextBox" presStyleLbl="fgAccFollowNode1" presStyleIdx="0" presStyleCnt="6">
        <dgm:presLayoutVars>
          <dgm:bulletEnabled val="1"/>
        </dgm:presLayoutVars>
      </dgm:prSet>
      <dgm:spPr/>
      <dgm:t>
        <a:bodyPr/>
        <a:lstStyle/>
        <a:p>
          <a:endParaRPr lang="el-GR"/>
        </a:p>
      </dgm:t>
    </dgm:pt>
    <dgm:pt modelId="{A8DF88A5-E401-4CF3-8440-2E815CE8FD3D}" type="pres">
      <dgm:prSet presAssocID="{95E0CE45-46B4-49B4-AB98-359EBF242086}" presName="childTextBox" presStyleLbl="fgAccFollowNode1" presStyleIdx="1" presStyleCnt="6">
        <dgm:presLayoutVars>
          <dgm:bulletEnabled val="1"/>
        </dgm:presLayoutVars>
      </dgm:prSet>
      <dgm:spPr/>
      <dgm:t>
        <a:bodyPr/>
        <a:lstStyle/>
        <a:p>
          <a:endParaRPr lang="el-GR"/>
        </a:p>
      </dgm:t>
    </dgm:pt>
    <dgm:pt modelId="{A666BFB1-FD25-46FA-8364-AEA9EC579C1D}" type="pres">
      <dgm:prSet presAssocID="{20BBFF5C-EDB7-466B-9D35-A1F36658483B}" presName="sp" presStyleCnt="0"/>
      <dgm:spPr/>
      <dgm:t>
        <a:bodyPr/>
        <a:lstStyle/>
        <a:p>
          <a:endParaRPr lang="en-US"/>
        </a:p>
      </dgm:t>
    </dgm:pt>
    <dgm:pt modelId="{E0DAB2D4-AAFF-4DE0-B6CD-9DAEBD456E14}" type="pres">
      <dgm:prSet presAssocID="{776EBEC8-DFEB-40B2-96A7-0E833E6485E5}" presName="arrowAndChildren" presStyleCnt="0"/>
      <dgm:spPr/>
      <dgm:t>
        <a:bodyPr/>
        <a:lstStyle/>
        <a:p>
          <a:endParaRPr lang="en-US"/>
        </a:p>
      </dgm:t>
    </dgm:pt>
    <dgm:pt modelId="{CC2A9294-1578-4774-AA75-D2FD0B6FC887}" type="pres">
      <dgm:prSet presAssocID="{776EBEC8-DFEB-40B2-96A7-0E833E6485E5}" presName="parentTextArrow" presStyleLbl="node1" presStyleIdx="0" presStyleCnt="3"/>
      <dgm:spPr/>
      <dgm:t>
        <a:bodyPr/>
        <a:lstStyle/>
        <a:p>
          <a:endParaRPr lang="el-GR"/>
        </a:p>
      </dgm:t>
    </dgm:pt>
    <dgm:pt modelId="{E45BF223-C45F-47C4-9D6D-84AACB794D37}" type="pres">
      <dgm:prSet presAssocID="{776EBEC8-DFEB-40B2-96A7-0E833E6485E5}" presName="arrow" presStyleLbl="node1" presStyleIdx="1" presStyleCnt="3"/>
      <dgm:spPr/>
      <dgm:t>
        <a:bodyPr/>
        <a:lstStyle/>
        <a:p>
          <a:endParaRPr lang="el-GR"/>
        </a:p>
      </dgm:t>
    </dgm:pt>
    <dgm:pt modelId="{9CC25676-91E8-4026-91D2-BF2B88C16222}" type="pres">
      <dgm:prSet presAssocID="{776EBEC8-DFEB-40B2-96A7-0E833E6485E5}" presName="descendantArrow" presStyleCnt="0"/>
      <dgm:spPr/>
      <dgm:t>
        <a:bodyPr/>
        <a:lstStyle/>
        <a:p>
          <a:endParaRPr lang="en-US"/>
        </a:p>
      </dgm:t>
    </dgm:pt>
    <dgm:pt modelId="{7675EA3B-791B-43B3-8827-5864D4F5E2A5}" type="pres">
      <dgm:prSet presAssocID="{73423585-A968-4A4D-92AC-03ECB1A39833}" presName="childTextArrow" presStyleLbl="fgAccFollowNode1" presStyleIdx="2" presStyleCnt="6">
        <dgm:presLayoutVars>
          <dgm:bulletEnabled val="1"/>
        </dgm:presLayoutVars>
      </dgm:prSet>
      <dgm:spPr/>
      <dgm:t>
        <a:bodyPr/>
        <a:lstStyle/>
        <a:p>
          <a:endParaRPr lang="el-GR"/>
        </a:p>
      </dgm:t>
    </dgm:pt>
    <dgm:pt modelId="{ED367B4D-C4B9-4520-89FB-65E5D998B27F}" type="pres">
      <dgm:prSet presAssocID="{EB328EBE-17A8-4790-B39C-8C9502A6D060}" presName="childTextArrow" presStyleLbl="fgAccFollowNode1" presStyleIdx="3" presStyleCnt="6">
        <dgm:presLayoutVars>
          <dgm:bulletEnabled val="1"/>
        </dgm:presLayoutVars>
      </dgm:prSet>
      <dgm:spPr/>
      <dgm:t>
        <a:bodyPr/>
        <a:lstStyle/>
        <a:p>
          <a:endParaRPr lang="el-GR"/>
        </a:p>
      </dgm:t>
    </dgm:pt>
    <dgm:pt modelId="{E88F24DD-7A4D-4C20-8ED5-4E9397A20232}" type="pres">
      <dgm:prSet presAssocID="{C5CC8DA0-CB41-445A-B398-E3466FFF7915}" presName="sp" presStyleCnt="0"/>
      <dgm:spPr/>
      <dgm:t>
        <a:bodyPr/>
        <a:lstStyle/>
        <a:p>
          <a:endParaRPr lang="en-US"/>
        </a:p>
      </dgm:t>
    </dgm:pt>
    <dgm:pt modelId="{3D3EAF3B-67D0-42A7-AC8D-55393AEE4C24}" type="pres">
      <dgm:prSet presAssocID="{7B41D356-4720-4FD6-8726-E628C84A3453}" presName="arrowAndChildren" presStyleCnt="0"/>
      <dgm:spPr/>
      <dgm:t>
        <a:bodyPr/>
        <a:lstStyle/>
        <a:p>
          <a:endParaRPr lang="en-US"/>
        </a:p>
      </dgm:t>
    </dgm:pt>
    <dgm:pt modelId="{ABB497D4-E3CE-47E4-96CA-B8682947221D}" type="pres">
      <dgm:prSet presAssocID="{7B41D356-4720-4FD6-8726-E628C84A3453}" presName="parentTextArrow" presStyleLbl="node1" presStyleIdx="1" presStyleCnt="3"/>
      <dgm:spPr/>
      <dgm:t>
        <a:bodyPr/>
        <a:lstStyle/>
        <a:p>
          <a:endParaRPr lang="el-GR"/>
        </a:p>
      </dgm:t>
    </dgm:pt>
    <dgm:pt modelId="{1BF0152A-A70E-47BA-88DB-9419FC9F6C1D}" type="pres">
      <dgm:prSet presAssocID="{7B41D356-4720-4FD6-8726-E628C84A3453}" presName="arrow" presStyleLbl="node1" presStyleIdx="2" presStyleCnt="3" custLinFactNeighborY="-11101"/>
      <dgm:spPr/>
      <dgm:t>
        <a:bodyPr/>
        <a:lstStyle/>
        <a:p>
          <a:endParaRPr lang="el-GR"/>
        </a:p>
      </dgm:t>
    </dgm:pt>
    <dgm:pt modelId="{DE01E1E8-F60A-4108-BA8D-DC81F5DDBC86}" type="pres">
      <dgm:prSet presAssocID="{7B41D356-4720-4FD6-8726-E628C84A3453}" presName="descendantArrow" presStyleCnt="0"/>
      <dgm:spPr/>
      <dgm:t>
        <a:bodyPr/>
        <a:lstStyle/>
        <a:p>
          <a:endParaRPr lang="en-US"/>
        </a:p>
      </dgm:t>
    </dgm:pt>
    <dgm:pt modelId="{66CC8D0E-9511-4D5C-9B18-0398AAAE22B6}" type="pres">
      <dgm:prSet presAssocID="{979C4CA0-72F0-47E6-A90F-5B3EEAF02264}" presName="childTextArrow" presStyleLbl="fgAccFollowNode1" presStyleIdx="4" presStyleCnt="6">
        <dgm:presLayoutVars>
          <dgm:bulletEnabled val="1"/>
        </dgm:presLayoutVars>
      </dgm:prSet>
      <dgm:spPr/>
      <dgm:t>
        <a:bodyPr/>
        <a:lstStyle/>
        <a:p>
          <a:endParaRPr lang="el-GR"/>
        </a:p>
      </dgm:t>
    </dgm:pt>
    <dgm:pt modelId="{127B7E10-FF77-4353-9EDF-DA5AC46151E5}" type="pres">
      <dgm:prSet presAssocID="{1F2A29FE-2D4F-4B3A-A855-BA454FDAFE73}" presName="childTextArrow" presStyleLbl="fgAccFollowNode1" presStyleIdx="5" presStyleCnt="6">
        <dgm:presLayoutVars>
          <dgm:bulletEnabled val="1"/>
        </dgm:presLayoutVars>
      </dgm:prSet>
      <dgm:spPr/>
      <dgm:t>
        <a:bodyPr/>
        <a:lstStyle/>
        <a:p>
          <a:endParaRPr lang="el-GR"/>
        </a:p>
      </dgm:t>
    </dgm:pt>
  </dgm:ptLst>
  <dgm:cxnLst>
    <dgm:cxn modelId="{A1866579-717E-4C14-ADA3-8AAB2C2C84D5}" srcId="{E696925B-E8FA-4D20-BAE0-19F1F31F18B1}" destId="{776EBEC8-DFEB-40B2-96A7-0E833E6485E5}" srcOrd="1" destOrd="0" parTransId="{5EF32ADF-B811-4428-8AB5-4A91FC67B26C}" sibTransId="{20BBFF5C-EDB7-466B-9D35-A1F36658483B}"/>
    <dgm:cxn modelId="{DDCE7C7D-B655-8642-B110-E43CF5EEFE65}" type="presOf" srcId="{A0B25F42-B6C0-4BB4-87E8-37AE05E747A2}" destId="{25A18B2A-4320-49A8-978A-CC232A4B4F95}" srcOrd="1" destOrd="0" presId="urn:microsoft.com/office/officeart/2005/8/layout/process4"/>
    <dgm:cxn modelId="{51115D8C-7918-48C0-A7AD-35175DA0CC56}" srcId="{7B41D356-4720-4FD6-8726-E628C84A3453}" destId="{1F2A29FE-2D4F-4B3A-A855-BA454FDAFE73}" srcOrd="1" destOrd="0" parTransId="{64FDBAF7-7247-4CA2-94F4-F22783682E99}" sibTransId="{05D309D6-CA82-49A2-919F-3AC97F144CCC}"/>
    <dgm:cxn modelId="{861EAB42-1331-2742-B1F2-F80F9C59515D}" type="presOf" srcId="{1F2A29FE-2D4F-4B3A-A855-BA454FDAFE73}" destId="{127B7E10-FF77-4353-9EDF-DA5AC46151E5}" srcOrd="0" destOrd="0" presId="urn:microsoft.com/office/officeart/2005/8/layout/process4"/>
    <dgm:cxn modelId="{6758A0AF-7700-4082-A31E-C8167AE6841A}" srcId="{776EBEC8-DFEB-40B2-96A7-0E833E6485E5}" destId="{EB328EBE-17A8-4790-B39C-8C9502A6D060}" srcOrd="1" destOrd="0" parTransId="{52CAE935-F82F-4791-9BF2-9B3C17088A34}" sibTransId="{D7D390E8-3B3E-4575-9EDB-EBAD1CAB74BF}"/>
    <dgm:cxn modelId="{8743802C-912D-5B49-BB7A-3619D90F0175}" type="presOf" srcId="{7B41D356-4720-4FD6-8726-E628C84A3453}" destId="{1BF0152A-A70E-47BA-88DB-9419FC9F6C1D}" srcOrd="1" destOrd="0" presId="urn:microsoft.com/office/officeart/2005/8/layout/process4"/>
    <dgm:cxn modelId="{554E419B-3141-9344-B97D-76AE7DF93982}" type="presOf" srcId="{7B41D356-4720-4FD6-8726-E628C84A3453}" destId="{ABB497D4-E3CE-47E4-96CA-B8682947221D}" srcOrd="0" destOrd="0" presId="urn:microsoft.com/office/officeart/2005/8/layout/process4"/>
    <dgm:cxn modelId="{B3D9E6C0-0B22-3A44-933F-E629B147DDF9}" type="presOf" srcId="{A0B25F42-B6C0-4BB4-87E8-37AE05E747A2}" destId="{10EE921B-8BC5-4087-B94C-9C4F269CE729}" srcOrd="0" destOrd="0" presId="urn:microsoft.com/office/officeart/2005/8/layout/process4"/>
    <dgm:cxn modelId="{EB3C1D1A-CB86-A348-866A-612E789F9CA6}" type="presOf" srcId="{95E0CE45-46B4-49B4-AB98-359EBF242086}" destId="{A8DF88A5-E401-4CF3-8440-2E815CE8FD3D}" srcOrd="0" destOrd="0" presId="urn:microsoft.com/office/officeart/2005/8/layout/process4"/>
    <dgm:cxn modelId="{48CC6AC9-C2AC-EE4B-98FB-1C9DC44441E0}" type="presOf" srcId="{EB328EBE-17A8-4790-B39C-8C9502A6D060}" destId="{ED367B4D-C4B9-4520-89FB-65E5D998B27F}" srcOrd="0" destOrd="0" presId="urn:microsoft.com/office/officeart/2005/8/layout/process4"/>
    <dgm:cxn modelId="{DABE8CBA-7E4F-4F19-B25D-D0EE09AC502E}" srcId="{7B41D356-4720-4FD6-8726-E628C84A3453}" destId="{979C4CA0-72F0-47E6-A90F-5B3EEAF02264}" srcOrd="0" destOrd="0" parTransId="{20363F69-43A2-4977-90A7-50C62177F62F}" sibTransId="{80E5B04D-B855-4237-89AF-9D319BE61D20}"/>
    <dgm:cxn modelId="{28F206D6-12ED-4DAD-8A0F-C176B97FCE27}" srcId="{A0B25F42-B6C0-4BB4-87E8-37AE05E747A2}" destId="{C31A7839-56C7-4540-AFCE-139D415B5152}" srcOrd="0" destOrd="0" parTransId="{D0C7ACFA-A5FF-43AE-B39C-3D8BB3DF7F85}" sibTransId="{123679DA-59D2-4349-A412-20860C74355C}"/>
    <dgm:cxn modelId="{4E6F5417-8A29-A14C-8E71-C1F96CB26D1B}" type="presOf" srcId="{73423585-A968-4A4D-92AC-03ECB1A39833}" destId="{7675EA3B-791B-43B3-8827-5864D4F5E2A5}" srcOrd="0" destOrd="0" presId="urn:microsoft.com/office/officeart/2005/8/layout/process4"/>
    <dgm:cxn modelId="{964C67B1-609D-254F-8015-7BE3B02E0787}" type="presOf" srcId="{E696925B-E8FA-4D20-BAE0-19F1F31F18B1}" destId="{3FD0E233-BFE1-483F-9CA5-C54A43245C8D}" srcOrd="0" destOrd="0" presId="urn:microsoft.com/office/officeart/2005/8/layout/process4"/>
    <dgm:cxn modelId="{AA4B73D0-E077-554D-B608-EFFDEAB30355}" type="presOf" srcId="{776EBEC8-DFEB-40B2-96A7-0E833E6485E5}" destId="{CC2A9294-1578-4774-AA75-D2FD0B6FC887}" srcOrd="0" destOrd="0" presId="urn:microsoft.com/office/officeart/2005/8/layout/process4"/>
    <dgm:cxn modelId="{A6F12A69-B43E-694E-8B8B-50D47E8D4DDE}" type="presOf" srcId="{C31A7839-56C7-4540-AFCE-139D415B5152}" destId="{4776D26B-1D2B-4F0A-9845-FE58D208AABF}" srcOrd="0" destOrd="0" presId="urn:microsoft.com/office/officeart/2005/8/layout/process4"/>
    <dgm:cxn modelId="{7C9782A4-2495-4E54-8C80-ED0275B2DE05}" srcId="{A0B25F42-B6C0-4BB4-87E8-37AE05E747A2}" destId="{95E0CE45-46B4-49B4-AB98-359EBF242086}" srcOrd="1" destOrd="0" parTransId="{48EA5586-7A4E-4D94-9ED2-E2BB6850E0F2}" sibTransId="{2CA22B5F-364B-45AB-852A-7D54FBFCB4AE}"/>
    <dgm:cxn modelId="{821EF96E-A56E-4C4A-A3FF-604EAA2EDC7E}" type="presOf" srcId="{776EBEC8-DFEB-40B2-96A7-0E833E6485E5}" destId="{E45BF223-C45F-47C4-9D6D-84AACB794D37}" srcOrd="1" destOrd="0" presId="urn:microsoft.com/office/officeart/2005/8/layout/process4"/>
    <dgm:cxn modelId="{0F00BB17-E494-40E1-A658-3A97B40FBD98}" srcId="{E696925B-E8FA-4D20-BAE0-19F1F31F18B1}" destId="{A0B25F42-B6C0-4BB4-87E8-37AE05E747A2}" srcOrd="2" destOrd="0" parTransId="{0A384BE9-C38C-4DC3-BAF3-005105B84E45}" sibTransId="{39510AC3-951C-4794-BEC8-22AEED76CB23}"/>
    <dgm:cxn modelId="{32A5AD5A-9807-4247-B968-EFDFA300E36E}" srcId="{776EBEC8-DFEB-40B2-96A7-0E833E6485E5}" destId="{73423585-A968-4A4D-92AC-03ECB1A39833}" srcOrd="0" destOrd="0" parTransId="{D30BDDAD-31F0-4EB5-97BD-A86BDCBB903A}" sibTransId="{BB7C2D6D-62C7-4D74-B86E-5E5D0CCCCFFA}"/>
    <dgm:cxn modelId="{378ECD37-ABAF-E04B-AE6D-53379480BC9D}" type="presOf" srcId="{979C4CA0-72F0-47E6-A90F-5B3EEAF02264}" destId="{66CC8D0E-9511-4D5C-9B18-0398AAAE22B6}" srcOrd="0" destOrd="0" presId="urn:microsoft.com/office/officeart/2005/8/layout/process4"/>
    <dgm:cxn modelId="{70DE33E3-9C9F-4CFD-8494-D3CE41B1820E}" srcId="{E696925B-E8FA-4D20-BAE0-19F1F31F18B1}" destId="{7B41D356-4720-4FD6-8726-E628C84A3453}" srcOrd="0" destOrd="0" parTransId="{AF81C815-7BA6-4435-84BD-BB6B3E0BEF30}" sibTransId="{C5CC8DA0-CB41-445A-B398-E3466FFF7915}"/>
    <dgm:cxn modelId="{E16021A2-22A1-E648-9C5F-BE6B08CCB57A}" type="presParOf" srcId="{3FD0E233-BFE1-483F-9CA5-C54A43245C8D}" destId="{2900714A-468B-4704-920D-8506D8903B70}" srcOrd="0" destOrd="0" presId="urn:microsoft.com/office/officeart/2005/8/layout/process4"/>
    <dgm:cxn modelId="{8EB97C93-6927-6848-9AAA-713CB08A6C2F}" type="presParOf" srcId="{2900714A-468B-4704-920D-8506D8903B70}" destId="{10EE921B-8BC5-4087-B94C-9C4F269CE729}" srcOrd="0" destOrd="0" presId="urn:microsoft.com/office/officeart/2005/8/layout/process4"/>
    <dgm:cxn modelId="{E4D3F4C7-74B1-3444-94B4-1229D1B58140}" type="presParOf" srcId="{2900714A-468B-4704-920D-8506D8903B70}" destId="{25A18B2A-4320-49A8-978A-CC232A4B4F95}" srcOrd="1" destOrd="0" presId="urn:microsoft.com/office/officeart/2005/8/layout/process4"/>
    <dgm:cxn modelId="{9FEFC320-C61B-C04A-BE4D-A84ACEB55033}" type="presParOf" srcId="{2900714A-468B-4704-920D-8506D8903B70}" destId="{A916C040-00B4-45F0-83F5-3DC71BEE847F}" srcOrd="2" destOrd="0" presId="urn:microsoft.com/office/officeart/2005/8/layout/process4"/>
    <dgm:cxn modelId="{7560FFCC-A5FF-E949-8CC9-2DB555EBA07B}" type="presParOf" srcId="{A916C040-00B4-45F0-83F5-3DC71BEE847F}" destId="{4776D26B-1D2B-4F0A-9845-FE58D208AABF}" srcOrd="0" destOrd="0" presId="urn:microsoft.com/office/officeart/2005/8/layout/process4"/>
    <dgm:cxn modelId="{59A2FC32-9F9C-F348-AFCE-BEF23763DEF5}" type="presParOf" srcId="{A916C040-00B4-45F0-83F5-3DC71BEE847F}" destId="{A8DF88A5-E401-4CF3-8440-2E815CE8FD3D}" srcOrd="1" destOrd="0" presId="urn:microsoft.com/office/officeart/2005/8/layout/process4"/>
    <dgm:cxn modelId="{F280FEF1-E28B-994B-BF65-7AFB6766AF5D}" type="presParOf" srcId="{3FD0E233-BFE1-483F-9CA5-C54A43245C8D}" destId="{A666BFB1-FD25-46FA-8364-AEA9EC579C1D}" srcOrd="1" destOrd="0" presId="urn:microsoft.com/office/officeart/2005/8/layout/process4"/>
    <dgm:cxn modelId="{85D6FE53-F6FA-E347-9AD7-F9D76A4BBCD0}" type="presParOf" srcId="{3FD0E233-BFE1-483F-9CA5-C54A43245C8D}" destId="{E0DAB2D4-AAFF-4DE0-B6CD-9DAEBD456E14}" srcOrd="2" destOrd="0" presId="urn:microsoft.com/office/officeart/2005/8/layout/process4"/>
    <dgm:cxn modelId="{FD304223-4BFE-5046-A51F-B45475AF35E9}" type="presParOf" srcId="{E0DAB2D4-AAFF-4DE0-B6CD-9DAEBD456E14}" destId="{CC2A9294-1578-4774-AA75-D2FD0B6FC887}" srcOrd="0" destOrd="0" presId="urn:microsoft.com/office/officeart/2005/8/layout/process4"/>
    <dgm:cxn modelId="{B3A4D728-4AD5-9C4A-98F2-861A091C6F19}" type="presParOf" srcId="{E0DAB2D4-AAFF-4DE0-B6CD-9DAEBD456E14}" destId="{E45BF223-C45F-47C4-9D6D-84AACB794D37}" srcOrd="1" destOrd="0" presId="urn:microsoft.com/office/officeart/2005/8/layout/process4"/>
    <dgm:cxn modelId="{03A942EA-CE10-BC4F-9000-4C4021E99A02}" type="presParOf" srcId="{E0DAB2D4-AAFF-4DE0-B6CD-9DAEBD456E14}" destId="{9CC25676-91E8-4026-91D2-BF2B88C16222}" srcOrd="2" destOrd="0" presId="urn:microsoft.com/office/officeart/2005/8/layout/process4"/>
    <dgm:cxn modelId="{6D9B1FD8-261A-5C40-B660-F3701D2D47FB}" type="presParOf" srcId="{9CC25676-91E8-4026-91D2-BF2B88C16222}" destId="{7675EA3B-791B-43B3-8827-5864D4F5E2A5}" srcOrd="0" destOrd="0" presId="urn:microsoft.com/office/officeart/2005/8/layout/process4"/>
    <dgm:cxn modelId="{7E4EB90C-293B-DA48-8B75-1A793AABB479}" type="presParOf" srcId="{9CC25676-91E8-4026-91D2-BF2B88C16222}" destId="{ED367B4D-C4B9-4520-89FB-65E5D998B27F}" srcOrd="1" destOrd="0" presId="urn:microsoft.com/office/officeart/2005/8/layout/process4"/>
    <dgm:cxn modelId="{62B09FF6-0255-D343-B39E-087E6595198D}" type="presParOf" srcId="{3FD0E233-BFE1-483F-9CA5-C54A43245C8D}" destId="{E88F24DD-7A4D-4C20-8ED5-4E9397A20232}" srcOrd="3" destOrd="0" presId="urn:microsoft.com/office/officeart/2005/8/layout/process4"/>
    <dgm:cxn modelId="{6C70F967-CD4A-FE45-B90D-6D45F3757CD5}" type="presParOf" srcId="{3FD0E233-BFE1-483F-9CA5-C54A43245C8D}" destId="{3D3EAF3B-67D0-42A7-AC8D-55393AEE4C24}" srcOrd="4" destOrd="0" presId="urn:microsoft.com/office/officeart/2005/8/layout/process4"/>
    <dgm:cxn modelId="{F93786CE-2B95-3141-BD7A-D897A65F98F3}" type="presParOf" srcId="{3D3EAF3B-67D0-42A7-AC8D-55393AEE4C24}" destId="{ABB497D4-E3CE-47E4-96CA-B8682947221D}" srcOrd="0" destOrd="0" presId="urn:microsoft.com/office/officeart/2005/8/layout/process4"/>
    <dgm:cxn modelId="{2F43F17E-225F-D548-9A58-6421F1A146CC}" type="presParOf" srcId="{3D3EAF3B-67D0-42A7-AC8D-55393AEE4C24}" destId="{1BF0152A-A70E-47BA-88DB-9419FC9F6C1D}" srcOrd="1" destOrd="0" presId="urn:microsoft.com/office/officeart/2005/8/layout/process4"/>
    <dgm:cxn modelId="{550043B5-4B37-8844-A01C-314319EC374D}" type="presParOf" srcId="{3D3EAF3B-67D0-42A7-AC8D-55393AEE4C24}" destId="{DE01E1E8-F60A-4108-BA8D-DC81F5DDBC86}" srcOrd="2" destOrd="0" presId="urn:microsoft.com/office/officeart/2005/8/layout/process4"/>
    <dgm:cxn modelId="{7BD843B1-E9CA-3146-8EC4-319FDA9295A6}" type="presParOf" srcId="{DE01E1E8-F60A-4108-BA8D-DC81F5DDBC86}" destId="{66CC8D0E-9511-4D5C-9B18-0398AAAE22B6}" srcOrd="0" destOrd="0" presId="urn:microsoft.com/office/officeart/2005/8/layout/process4"/>
    <dgm:cxn modelId="{6AD2D186-084D-4E48-A07B-4CC42AD464EC}" type="presParOf" srcId="{DE01E1E8-F60A-4108-BA8D-DC81F5DDBC86}" destId="{127B7E10-FF77-4353-9EDF-DA5AC46151E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39394" cy="496274"/>
          </a:xfrm>
          <a:prstGeom prst="rect">
            <a:avLst/>
          </a:prstGeom>
          <a:noFill/>
          <a:ln>
            <a:noFill/>
          </a:ln>
          <a:effectLst/>
          <a:extLst/>
        </p:spPr>
        <p:txBody>
          <a:bodyPr vert="horz" wrap="square" lIns="91414" tIns="45706" rIns="91414" bIns="45706" numCol="1" anchor="t" anchorCtr="0" compatLnSpc="1">
            <a:prstTxWarp prst="textNoShape">
              <a:avLst/>
            </a:prstTxWarp>
          </a:bodyPr>
          <a:lstStyle>
            <a:lvl1pPr>
              <a:defRPr sz="1200">
                <a:latin typeface="Arial" charset="0"/>
              </a:defRPr>
            </a:lvl1pPr>
          </a:lstStyle>
          <a:p>
            <a:pPr>
              <a:defRPr/>
            </a:pPr>
            <a:endParaRPr lang="en-GB"/>
          </a:p>
        </p:txBody>
      </p:sp>
      <p:sp>
        <p:nvSpPr>
          <p:cNvPr id="8195" name="Rectangle 3"/>
          <p:cNvSpPr>
            <a:spLocks noGrp="1" noChangeArrowheads="1"/>
          </p:cNvSpPr>
          <p:nvPr>
            <p:ph type="dt" sz="quarter" idx="1"/>
          </p:nvPr>
        </p:nvSpPr>
        <p:spPr bwMode="auto">
          <a:xfrm>
            <a:off x="3840871" y="0"/>
            <a:ext cx="2939394" cy="496274"/>
          </a:xfrm>
          <a:prstGeom prst="rect">
            <a:avLst/>
          </a:prstGeom>
          <a:noFill/>
          <a:ln>
            <a:noFill/>
          </a:ln>
          <a:effectLst/>
          <a:extLst/>
        </p:spPr>
        <p:txBody>
          <a:bodyPr vert="horz" wrap="square" lIns="91414" tIns="45706" rIns="91414" bIns="45706" numCol="1" anchor="t" anchorCtr="0" compatLnSpc="1">
            <a:prstTxWarp prst="textNoShape">
              <a:avLst/>
            </a:prstTxWarp>
          </a:bodyPr>
          <a:lstStyle>
            <a:lvl1pPr algn="r">
              <a:defRPr sz="1200">
                <a:latin typeface="Arial" charset="0"/>
              </a:defRPr>
            </a:lvl1pPr>
          </a:lstStyle>
          <a:p>
            <a:pPr>
              <a:defRPr/>
            </a:pPr>
            <a:endParaRPr lang="en-GB"/>
          </a:p>
        </p:txBody>
      </p:sp>
      <p:sp>
        <p:nvSpPr>
          <p:cNvPr id="8196" name="Rectangle 4"/>
          <p:cNvSpPr>
            <a:spLocks noGrp="1" noChangeArrowheads="1"/>
          </p:cNvSpPr>
          <p:nvPr>
            <p:ph type="ftr" sz="quarter" idx="2"/>
          </p:nvPr>
        </p:nvSpPr>
        <p:spPr bwMode="auto">
          <a:xfrm>
            <a:off x="1" y="9420733"/>
            <a:ext cx="2939394" cy="496274"/>
          </a:xfrm>
          <a:prstGeom prst="rect">
            <a:avLst/>
          </a:prstGeom>
          <a:noFill/>
          <a:ln>
            <a:noFill/>
          </a:ln>
          <a:effectLst/>
          <a:extLst/>
        </p:spPr>
        <p:txBody>
          <a:bodyPr vert="horz" wrap="square" lIns="91414" tIns="45706" rIns="91414" bIns="45706" numCol="1" anchor="b" anchorCtr="0" compatLnSpc="1">
            <a:prstTxWarp prst="textNoShape">
              <a:avLst/>
            </a:prstTxWarp>
          </a:bodyPr>
          <a:lstStyle>
            <a:lvl1pPr>
              <a:defRPr sz="1200">
                <a:latin typeface="Arial" charset="0"/>
              </a:defRPr>
            </a:lvl1pPr>
          </a:lstStyle>
          <a:p>
            <a:pPr>
              <a:defRPr/>
            </a:pPr>
            <a:endParaRPr lang="en-GB"/>
          </a:p>
        </p:txBody>
      </p:sp>
      <p:sp>
        <p:nvSpPr>
          <p:cNvPr id="8197" name="Rectangle 5"/>
          <p:cNvSpPr>
            <a:spLocks noGrp="1" noChangeArrowheads="1"/>
          </p:cNvSpPr>
          <p:nvPr>
            <p:ph type="sldNum" sz="quarter" idx="3"/>
          </p:nvPr>
        </p:nvSpPr>
        <p:spPr bwMode="auto">
          <a:xfrm>
            <a:off x="3840871" y="9420733"/>
            <a:ext cx="2939394" cy="496274"/>
          </a:xfrm>
          <a:prstGeom prst="rect">
            <a:avLst/>
          </a:prstGeom>
          <a:noFill/>
          <a:ln>
            <a:noFill/>
          </a:ln>
          <a:effectLst/>
          <a:extLst/>
        </p:spPr>
        <p:txBody>
          <a:bodyPr vert="horz" wrap="square" lIns="91414" tIns="45706" rIns="91414" bIns="45706" numCol="1" anchor="b" anchorCtr="0" compatLnSpc="1">
            <a:prstTxWarp prst="textNoShape">
              <a:avLst/>
            </a:prstTxWarp>
          </a:bodyPr>
          <a:lstStyle>
            <a:lvl1pPr algn="r">
              <a:defRPr sz="1200">
                <a:latin typeface="Arial" charset="0"/>
              </a:defRPr>
            </a:lvl1pPr>
          </a:lstStyle>
          <a:p>
            <a:pPr>
              <a:defRPr/>
            </a:pPr>
            <a:fld id="{74D59C48-7FD5-4A6C-BB0B-E00EABFA187A}" type="slidenum">
              <a:rPr lang="en-GB"/>
              <a:pPr>
                <a:defRPr/>
              </a:pPr>
              <a:t>‹#›</a:t>
            </a:fld>
            <a:endParaRPr lang="en-GB"/>
          </a:p>
        </p:txBody>
      </p:sp>
    </p:spTree>
    <p:extLst>
      <p:ext uri="{BB962C8B-B14F-4D97-AF65-F5344CB8AC3E}">
        <p14:creationId xmlns:p14="http://schemas.microsoft.com/office/powerpoint/2010/main" val="1785631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39394" cy="496274"/>
          </a:xfrm>
          <a:prstGeom prst="rect">
            <a:avLst/>
          </a:prstGeom>
          <a:noFill/>
          <a:ln>
            <a:noFill/>
          </a:ln>
          <a:effectLst/>
          <a:extLst/>
        </p:spPr>
        <p:txBody>
          <a:bodyPr vert="horz" wrap="square" lIns="91414" tIns="45706" rIns="91414" bIns="45706" numCol="1" anchor="t" anchorCtr="0" compatLnSpc="1">
            <a:prstTxWarp prst="textNoShape">
              <a:avLst/>
            </a:prstTxWarp>
          </a:bodyPr>
          <a:lstStyle>
            <a:lvl1pPr>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3840871" y="0"/>
            <a:ext cx="2939394" cy="496274"/>
          </a:xfrm>
          <a:prstGeom prst="rect">
            <a:avLst/>
          </a:prstGeom>
          <a:noFill/>
          <a:ln>
            <a:noFill/>
          </a:ln>
          <a:effectLst/>
          <a:extLst/>
        </p:spPr>
        <p:txBody>
          <a:bodyPr vert="horz" wrap="square" lIns="91414" tIns="45706" rIns="91414" bIns="45706"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1225" y="742950"/>
            <a:ext cx="4959350" cy="371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7259" y="4712060"/>
            <a:ext cx="5427283" cy="4463077"/>
          </a:xfrm>
          <a:prstGeom prst="rect">
            <a:avLst/>
          </a:prstGeom>
          <a:noFill/>
          <a:ln>
            <a:noFill/>
          </a:ln>
          <a:effectLst/>
          <a:extLst/>
        </p:spPr>
        <p:txBody>
          <a:bodyPr vert="horz" wrap="square" lIns="91414" tIns="45706" rIns="91414" bIns="4570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1" y="9420733"/>
            <a:ext cx="2939394" cy="496274"/>
          </a:xfrm>
          <a:prstGeom prst="rect">
            <a:avLst/>
          </a:prstGeom>
          <a:noFill/>
          <a:ln>
            <a:noFill/>
          </a:ln>
          <a:effectLst/>
          <a:extLst/>
        </p:spPr>
        <p:txBody>
          <a:bodyPr vert="horz" wrap="square" lIns="91414" tIns="45706" rIns="91414" bIns="45706" numCol="1" anchor="b" anchorCtr="0" compatLnSpc="1">
            <a:prstTxWarp prst="textNoShape">
              <a:avLst/>
            </a:prstTxWarp>
          </a:bodyPr>
          <a:lstStyle>
            <a:lvl1pPr>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3840871" y="9420733"/>
            <a:ext cx="2939394" cy="496274"/>
          </a:xfrm>
          <a:prstGeom prst="rect">
            <a:avLst/>
          </a:prstGeom>
          <a:noFill/>
          <a:ln>
            <a:noFill/>
          </a:ln>
          <a:effectLst/>
          <a:extLst/>
        </p:spPr>
        <p:txBody>
          <a:bodyPr vert="horz" wrap="square" lIns="91414" tIns="45706" rIns="91414" bIns="45706" numCol="1" anchor="b" anchorCtr="0" compatLnSpc="1">
            <a:prstTxWarp prst="textNoShape">
              <a:avLst/>
            </a:prstTxWarp>
          </a:bodyPr>
          <a:lstStyle>
            <a:lvl1pPr algn="r">
              <a:defRPr sz="1200">
                <a:latin typeface="Arial" charset="0"/>
              </a:defRPr>
            </a:lvl1pPr>
          </a:lstStyle>
          <a:p>
            <a:pPr>
              <a:defRPr/>
            </a:pPr>
            <a:fld id="{E3EE2027-CE45-4A59-9337-820196676638}" type="slidenum">
              <a:rPr lang="en-GB"/>
              <a:pPr>
                <a:defRPr/>
              </a:pPr>
              <a:t>‹#›</a:t>
            </a:fld>
            <a:endParaRPr lang="en-GB"/>
          </a:p>
        </p:txBody>
      </p:sp>
    </p:spTree>
    <p:extLst>
      <p:ext uri="{BB962C8B-B14F-4D97-AF65-F5344CB8AC3E}">
        <p14:creationId xmlns:p14="http://schemas.microsoft.com/office/powerpoint/2010/main" val="3629048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A72919-3807-4C73-A743-4921C6B540B6}" type="slidenum">
              <a:rPr lang="en-GB" smtClean="0"/>
              <a:pPr eaLnBrk="1" hangingPunct="1"/>
              <a:t>1</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9" tIns="45405" rIns="90809" bIns="45405"/>
          <a:lstStyle/>
          <a:p>
            <a:r>
              <a:rPr lang="el-GR" altLang="zh-TW" smtClean="0">
                <a:latin typeface="Calibri" pitchFamily="34" charset="0"/>
              </a:rPr>
              <a:t>ως «μαθησιακά αποτελέσματα» νοούνται οι διατυπώσεις όλων αυτών που ο εκπαιδευόμενος γνωρίζει, κατανοεί και μπορεί να κάνει μετά την ολοκλήρωση μιας μαθησιακής διαδικασίας και οι σχετικοί ορισμοί αφορούν τις γνώσεις, τις δεξιότητες και τις ικανότητες,· </a:t>
            </a:r>
          </a:p>
          <a:p>
            <a:r>
              <a:rPr lang="el-GR" altLang="zh-TW" smtClean="0">
                <a:latin typeface="Calibri" pitchFamily="34" charset="0"/>
              </a:rPr>
              <a:t>ως «γνώσεις» νοείται το αποτέλεσμα της αφομοίωσης πληροφοριών μέσω της μάθησης. Οι γνώσεις είναι το σώμα θετικών στοιχείων, αρχών, θεωριών και πρακτικών που σχετίζεται με ένα πεδίο σπουδής ή εργασίας. Στο Ευρωπαϊκό Πλαίσιο Προσόντων, οι γνώσεις χαρακτηρίζονται ως θεωρητικές ή/και αντικειμενικές,</a:t>
            </a:r>
          </a:p>
          <a:p>
            <a:r>
              <a:rPr lang="el-GR" altLang="zh-TW" smtClean="0">
                <a:latin typeface="Calibri" pitchFamily="34" charset="0"/>
              </a:rPr>
              <a:t>ως «δεξιότητες» νοείται η ικανότητα εφαρμογής γνώσεων και αξιοποίησης τεχνογνωσίας για την εκπλήρωση εργασιών και την επίλυση προβλημάτων. Στο Ευρωπαϊκό Πλαίσιο Προσόντων, οι δεξιότητες περιγράφονται ως νοητικές (χρήση λογικής, διαισθητικής και δημιουργικής σκέψης) και πρακτικές (αφορούν τη χειρωνακτική επιδεξιότητα και τη χρήση μεθόδων, υλικών, εργαλείων και οργάνων),·</a:t>
            </a:r>
          </a:p>
          <a:p>
            <a:r>
              <a:rPr lang="el-GR" altLang="zh-TW" smtClean="0">
                <a:latin typeface="Calibri" pitchFamily="34" charset="0"/>
              </a:rPr>
              <a:t>ως «ικανότητες» νοείται η αποδεδειγμένη επάρκεια στη χρήση γνώσεων, δεξιοτήτων και προσωπικών, κοινωνικών ή/και μεθοδολογικών δυνατοτήτων σε περιστάσεις εργασίας ή σπουδών και στην επαγγελματική ή/και προσωπική ανέλιξη. Στο Ευρωπαϊκό Πλαίσιο Προσόντων, η περιγραφή ως προς τις «ικανότητες» αφορά την υπευθυνότητα και την αυτονομία. </a:t>
            </a:r>
            <a:endParaRPr lang="en-US" smtClean="0">
              <a:latin typeface="Calibri" pitchFamily="34" charset="0"/>
            </a:endParaRPr>
          </a:p>
        </p:txBody>
      </p:sp>
      <p:sp>
        <p:nvSpPr>
          <p:cNvPr id="267268" name="Slide Number Placeholder 3"/>
          <p:cNvSpPr txBox="1">
            <a:spLocks noGrp="1"/>
          </p:cNvSpPr>
          <p:nvPr/>
        </p:nvSpPr>
        <p:spPr bwMode="auto">
          <a:xfrm>
            <a:off x="3841206" y="9420851"/>
            <a:ext cx="2938994" cy="49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9" tIns="45405" rIns="90809" bIns="45405" anchor="b"/>
          <a:lstStyle>
            <a:lvl1pPr defTabSz="908050">
              <a:defRPr>
                <a:solidFill>
                  <a:schemeClr val="tx1"/>
                </a:solidFill>
                <a:latin typeface="Arial" pitchFamily="34" charset="0"/>
              </a:defRPr>
            </a:lvl1pPr>
            <a:lvl2pPr marL="742950" indent="-285750" defTabSz="908050">
              <a:defRPr>
                <a:solidFill>
                  <a:schemeClr val="tx1"/>
                </a:solidFill>
                <a:latin typeface="Arial" pitchFamily="34" charset="0"/>
              </a:defRPr>
            </a:lvl2pPr>
            <a:lvl3pPr marL="1143000" indent="-228600" defTabSz="908050">
              <a:defRPr>
                <a:solidFill>
                  <a:schemeClr val="tx1"/>
                </a:solidFill>
                <a:latin typeface="Arial" pitchFamily="34" charset="0"/>
              </a:defRPr>
            </a:lvl3pPr>
            <a:lvl4pPr marL="1600200" indent="-228600" defTabSz="908050">
              <a:defRPr>
                <a:solidFill>
                  <a:schemeClr val="tx1"/>
                </a:solidFill>
                <a:latin typeface="Arial" pitchFamily="34" charset="0"/>
              </a:defRPr>
            </a:lvl4pPr>
            <a:lvl5pPr marL="2057400" indent="-228600" defTabSz="908050">
              <a:defRPr>
                <a:solidFill>
                  <a:schemeClr val="tx1"/>
                </a:solidFill>
                <a:latin typeface="Arial" pitchFamily="34" charset="0"/>
              </a:defRPr>
            </a:lvl5pPr>
            <a:lvl6pPr marL="2514600" indent="-228600" defTabSz="908050" fontAlgn="base">
              <a:spcBef>
                <a:spcPct val="0"/>
              </a:spcBef>
              <a:spcAft>
                <a:spcPct val="0"/>
              </a:spcAft>
              <a:defRPr>
                <a:solidFill>
                  <a:schemeClr val="tx1"/>
                </a:solidFill>
                <a:latin typeface="Arial" pitchFamily="34" charset="0"/>
              </a:defRPr>
            </a:lvl6pPr>
            <a:lvl7pPr marL="2971800" indent="-228600" defTabSz="908050" fontAlgn="base">
              <a:spcBef>
                <a:spcPct val="0"/>
              </a:spcBef>
              <a:spcAft>
                <a:spcPct val="0"/>
              </a:spcAft>
              <a:defRPr>
                <a:solidFill>
                  <a:schemeClr val="tx1"/>
                </a:solidFill>
                <a:latin typeface="Arial" pitchFamily="34" charset="0"/>
              </a:defRPr>
            </a:lvl7pPr>
            <a:lvl8pPr marL="3429000" indent="-228600" defTabSz="908050" fontAlgn="base">
              <a:spcBef>
                <a:spcPct val="0"/>
              </a:spcBef>
              <a:spcAft>
                <a:spcPct val="0"/>
              </a:spcAft>
              <a:defRPr>
                <a:solidFill>
                  <a:schemeClr val="tx1"/>
                </a:solidFill>
                <a:latin typeface="Arial" pitchFamily="34" charset="0"/>
              </a:defRPr>
            </a:lvl8pPr>
            <a:lvl9pPr marL="3886200" indent="-228600" defTabSz="908050" fontAlgn="base">
              <a:spcBef>
                <a:spcPct val="0"/>
              </a:spcBef>
              <a:spcAft>
                <a:spcPct val="0"/>
              </a:spcAft>
              <a:defRPr>
                <a:solidFill>
                  <a:schemeClr val="tx1"/>
                </a:solidFill>
                <a:latin typeface="Arial" pitchFamily="34" charset="0"/>
              </a:defRPr>
            </a:lvl9pPr>
          </a:lstStyle>
          <a:p>
            <a:pPr algn="r"/>
            <a:fld id="{A0ADBF5B-764E-4C33-A52F-264978806700}" type="slidenum">
              <a:rPr lang="en-GB" sz="1200">
                <a:ea typeface="ＭＳ Ｐゴシック" pitchFamily="34" charset="-128"/>
              </a:rPr>
              <a:pPr algn="r"/>
              <a:t>12</a:t>
            </a:fld>
            <a:endParaRPr lang="en-GB" sz="120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C5003-97EB-4AE4-A944-D7114A41C4B6}" type="slidenum">
              <a:rPr lang="en-GB"/>
              <a:pPr/>
              <a:t>13</a:t>
            </a:fld>
            <a:endParaRPr lang="en-GB"/>
          </a:p>
        </p:txBody>
      </p:sp>
      <p:sp>
        <p:nvSpPr>
          <p:cNvPr id="217090" name="Rectangle 2"/>
          <p:cNvSpPr>
            <a:spLocks noGrp="1" noRot="1" noChangeAspect="1" noTextEdit="1"/>
          </p:cNvSpPr>
          <p:nvPr>
            <p:ph type="sldImg"/>
          </p:nvPr>
        </p:nvSpPr>
        <p:spPr>
          <a:ln/>
        </p:spPr>
      </p:sp>
      <p:sp>
        <p:nvSpPr>
          <p:cNvPr id="217091" name="Rectangle 3"/>
          <p:cNvSpPr>
            <a:spLocks noGrp="1"/>
          </p:cNvSpPr>
          <p:nvPr>
            <p:ph type="body" idx="1"/>
          </p:nvPr>
        </p:nvSpPr>
        <p:spPr>
          <a:xfrm>
            <a:off x="677861" y="4710425"/>
            <a:ext cx="5426081" cy="4464691"/>
          </a:xfrm>
        </p:spPr>
        <p:txBody>
          <a:bodyPr lIns="91003" tIns="45501" rIns="91003" bIns="45501"/>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5" eaLnBrk="0" hangingPunct="0">
              <a:defRPr sz="2400">
                <a:solidFill>
                  <a:schemeClr val="tx1"/>
                </a:solidFill>
                <a:latin typeface="Arial" charset="0"/>
                <a:ea typeface="ＭＳ Ｐゴシック" charset="0"/>
                <a:cs typeface="ＭＳ Ｐゴシック" charset="0"/>
              </a:defRPr>
            </a:lvl1pPr>
            <a:lvl2pPr marL="748002" indent="-287693" defTabSz="914225" eaLnBrk="0" hangingPunct="0">
              <a:defRPr sz="2400">
                <a:solidFill>
                  <a:schemeClr val="tx1"/>
                </a:solidFill>
                <a:latin typeface="Arial" charset="0"/>
                <a:ea typeface="ＭＳ Ｐゴシック" charset="0"/>
              </a:defRPr>
            </a:lvl2pPr>
            <a:lvl3pPr marL="1150772" indent="-230154" defTabSz="914225" eaLnBrk="0" hangingPunct="0">
              <a:defRPr sz="2400">
                <a:solidFill>
                  <a:schemeClr val="tx1"/>
                </a:solidFill>
                <a:latin typeface="Arial" charset="0"/>
                <a:ea typeface="ＭＳ Ｐゴシック" charset="0"/>
              </a:defRPr>
            </a:lvl3pPr>
            <a:lvl4pPr marL="1611081" indent="-230154" defTabSz="914225" eaLnBrk="0" hangingPunct="0">
              <a:defRPr sz="2400">
                <a:solidFill>
                  <a:schemeClr val="tx1"/>
                </a:solidFill>
                <a:latin typeface="Arial" charset="0"/>
                <a:ea typeface="ＭＳ Ｐゴシック" charset="0"/>
              </a:defRPr>
            </a:lvl4pPr>
            <a:lvl5pPr marL="2071390" indent="-230154" defTabSz="914225" eaLnBrk="0" hangingPunct="0">
              <a:defRPr sz="2400">
                <a:solidFill>
                  <a:schemeClr val="tx1"/>
                </a:solidFill>
                <a:latin typeface="Arial" charset="0"/>
                <a:ea typeface="ＭＳ Ｐゴシック" charset="0"/>
              </a:defRPr>
            </a:lvl5pPr>
            <a:lvl6pPr marL="2531699" indent="-230154" defTabSz="914225" eaLnBrk="0" fontAlgn="base" hangingPunct="0">
              <a:spcBef>
                <a:spcPct val="0"/>
              </a:spcBef>
              <a:spcAft>
                <a:spcPct val="0"/>
              </a:spcAft>
              <a:defRPr sz="2400">
                <a:solidFill>
                  <a:schemeClr val="tx1"/>
                </a:solidFill>
                <a:latin typeface="Arial" charset="0"/>
                <a:ea typeface="ＭＳ Ｐゴシック" charset="0"/>
              </a:defRPr>
            </a:lvl6pPr>
            <a:lvl7pPr marL="2992008" indent="-230154" defTabSz="914225" eaLnBrk="0" fontAlgn="base" hangingPunct="0">
              <a:spcBef>
                <a:spcPct val="0"/>
              </a:spcBef>
              <a:spcAft>
                <a:spcPct val="0"/>
              </a:spcAft>
              <a:defRPr sz="2400">
                <a:solidFill>
                  <a:schemeClr val="tx1"/>
                </a:solidFill>
                <a:latin typeface="Arial" charset="0"/>
                <a:ea typeface="ＭＳ Ｐゴシック" charset="0"/>
              </a:defRPr>
            </a:lvl7pPr>
            <a:lvl8pPr marL="3452317" indent="-230154" defTabSz="914225" eaLnBrk="0" fontAlgn="base" hangingPunct="0">
              <a:spcBef>
                <a:spcPct val="0"/>
              </a:spcBef>
              <a:spcAft>
                <a:spcPct val="0"/>
              </a:spcAft>
              <a:defRPr sz="2400">
                <a:solidFill>
                  <a:schemeClr val="tx1"/>
                </a:solidFill>
                <a:latin typeface="Arial" charset="0"/>
                <a:ea typeface="ＭＳ Ｐゴシック" charset="0"/>
              </a:defRPr>
            </a:lvl8pPr>
            <a:lvl9pPr marL="3912626" indent="-230154" defTabSz="914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F7BE94-53D7-484E-B7B6-68011C30FB91}" type="slidenum">
              <a:rPr lang="en-GB" sz="1200"/>
              <a:pPr eaLnBrk="1" hangingPunct="1"/>
              <a:t>14</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9" tIns="45405" rIns="90809" bIns="45405"/>
          <a:lstStyle/>
          <a:p>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915988" y="742950"/>
            <a:ext cx="4953000" cy="3716338"/>
          </a:xfrm>
          <a:ln/>
        </p:spPr>
      </p:sp>
      <p:sp>
        <p:nvSpPr>
          <p:cNvPr id="22530" name="Rectangle 3"/>
          <p:cNvSpPr>
            <a:spLocks noGrp="1" noChangeArrowheads="1"/>
          </p:cNvSpPr>
          <p:nvPr>
            <p:ph type="body" idx="1"/>
          </p:nvPr>
        </p:nvSpPr>
        <p:spPr>
          <a:xfrm>
            <a:off x="677861" y="4708829"/>
            <a:ext cx="5426081" cy="4466287"/>
          </a:xfrm>
          <a:noFill/>
          <a:ln/>
        </p:spPr>
        <p:txBody>
          <a:bodyPr/>
          <a:lstStyle/>
          <a:p>
            <a:endParaRPr lang="el-GR" smtClean="0">
              <a:latin typeface="Arial"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a:ln/>
        </p:spPr>
      </p:sp>
      <p:sp>
        <p:nvSpPr>
          <p:cNvPr id="29698" name="Rectangle 3"/>
          <p:cNvSpPr>
            <a:spLocks noGrp="1"/>
          </p:cNvSpPr>
          <p:nvPr>
            <p:ph type="body" idx="1"/>
          </p:nvPr>
        </p:nvSpPr>
        <p:spPr>
          <a:xfrm>
            <a:off x="677861" y="4710425"/>
            <a:ext cx="5426081" cy="4464691"/>
          </a:xfrm>
          <a:noFill/>
          <a:ln/>
        </p:spPr>
        <p:txBody>
          <a:bodyPr lIns="91009" tIns="45504" rIns="91009" bIns="45504"/>
          <a:lstStyle/>
          <a:p>
            <a:endParaRPr lang="el-GR" smtClean="0">
              <a:latin typeface="Arial"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3EE2027-CE45-4A59-9337-820196676638}" type="slidenum">
              <a:rPr lang="en-GB" smtClean="0"/>
              <a:pPr>
                <a:defRPr/>
              </a:pPr>
              <a:t>22</a:t>
            </a:fld>
            <a:endParaRPr lang="en-GB"/>
          </a:p>
        </p:txBody>
      </p:sp>
    </p:spTree>
    <p:extLst>
      <p:ext uri="{BB962C8B-B14F-4D97-AF65-F5344CB8AC3E}">
        <p14:creationId xmlns:p14="http://schemas.microsoft.com/office/powerpoint/2010/main" val="886102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3EE2027-CE45-4A59-9337-820196676638}" type="slidenum">
              <a:rPr lang="en-GB" smtClean="0"/>
              <a:pPr>
                <a:defRPr/>
              </a:pPr>
              <a:t>23</a:t>
            </a:fld>
            <a:endParaRPr lang="en-GB"/>
          </a:p>
        </p:txBody>
      </p:sp>
    </p:spTree>
    <p:extLst>
      <p:ext uri="{BB962C8B-B14F-4D97-AF65-F5344CB8AC3E}">
        <p14:creationId xmlns:p14="http://schemas.microsoft.com/office/powerpoint/2010/main" val="1535368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11225" y="744538"/>
            <a:ext cx="4959350" cy="3719512"/>
          </a:xfrm>
          <a:ln/>
        </p:spPr>
      </p:sp>
      <p:sp>
        <p:nvSpPr>
          <p:cNvPr id="32771" name="Rectangle 3"/>
          <p:cNvSpPr>
            <a:spLocks noGrp="1" noChangeArrowheads="1"/>
          </p:cNvSpPr>
          <p:nvPr>
            <p:ph type="body" idx="1"/>
          </p:nvPr>
        </p:nvSpPr>
        <p:spPr>
          <a:xfrm>
            <a:off x="677259" y="4712061"/>
            <a:ext cx="5427283" cy="4461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9" tIns="45405" rIns="90809" bIns="45405"/>
          <a:lstStyle/>
          <a:p>
            <a:pPr eaLnBrk="1" hangingPunct="1"/>
            <a:endParaRPr lang="el-G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410669" y="4712022"/>
            <a:ext cx="5887777" cy="4463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6" tIns="45399" rIns="90796" bIns="45399"/>
          <a:lstStyle/>
          <a:p>
            <a:endParaRPr lang="el-GR" dirty="0" smtClean="0">
              <a:latin typeface="Arial" charset="0"/>
              <a:ea typeface="ＭＳ Ｐゴシック" pitchFamily="-111" charset="-128"/>
            </a:endParaRPr>
          </a:p>
        </p:txBody>
      </p:sp>
      <p:sp>
        <p:nvSpPr>
          <p:cNvPr id="38916" name="Slide Number Placeholder 3"/>
          <p:cNvSpPr txBox="1">
            <a:spLocks noGrp="1"/>
          </p:cNvSpPr>
          <p:nvPr/>
        </p:nvSpPr>
        <p:spPr bwMode="auto">
          <a:xfrm>
            <a:off x="3841206" y="9420851"/>
            <a:ext cx="2938994" cy="49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6" tIns="45399" rIns="90796" bIns="45399" anchor="b"/>
          <a:lstStyle>
            <a:lvl1pPr defTabSz="908050" eaLnBrk="0" hangingPunct="0">
              <a:defRPr sz="2400">
                <a:solidFill>
                  <a:schemeClr val="tx1"/>
                </a:solidFill>
                <a:latin typeface="Arial" charset="0"/>
                <a:ea typeface="ＭＳ Ｐゴシック" pitchFamily="-111" charset="-128"/>
              </a:defRPr>
            </a:lvl1pPr>
            <a:lvl2pPr marL="37925375" indent="-37468175" defTabSz="908050"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r" eaLnBrk="1" hangingPunct="1"/>
            <a:fld id="{B32E60E6-2BC0-4B68-BD49-5034B3CA1597}" type="slidenum">
              <a:rPr lang="en-GB" sz="1200"/>
              <a:pPr algn="r" eaLnBrk="1" hangingPunct="1"/>
              <a:t>6</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6" tIns="45399" rIns="90796" bIns="45399"/>
          <a:lstStyle/>
          <a:p>
            <a:endParaRPr lang="el-GR" sz="1400" dirty="0" smtClean="0">
              <a:latin typeface="Arial" charset="0"/>
              <a:ea typeface="ＭＳ Ｐゴシック" pitchFamily="-111" charset="-128"/>
            </a:endParaRPr>
          </a:p>
        </p:txBody>
      </p:sp>
      <p:sp>
        <p:nvSpPr>
          <p:cNvPr id="51204" name="Slide Number Placeholder 3"/>
          <p:cNvSpPr txBox="1">
            <a:spLocks noGrp="1"/>
          </p:cNvSpPr>
          <p:nvPr/>
        </p:nvSpPr>
        <p:spPr bwMode="auto">
          <a:xfrm>
            <a:off x="3841206" y="9420851"/>
            <a:ext cx="2938994" cy="49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6" tIns="45399" rIns="90796" bIns="45399" anchor="b"/>
          <a:lstStyle>
            <a:lvl1pPr defTabSz="908050" eaLnBrk="0" hangingPunct="0">
              <a:defRPr sz="2400">
                <a:solidFill>
                  <a:schemeClr val="tx1"/>
                </a:solidFill>
                <a:latin typeface="Arial" charset="0"/>
                <a:ea typeface="ＭＳ Ｐゴシック" pitchFamily="-111" charset="-128"/>
              </a:defRPr>
            </a:lvl1pPr>
            <a:lvl2pPr marL="37925375" indent="-37468175" defTabSz="908050"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r" eaLnBrk="1" hangingPunct="1"/>
            <a:fld id="{A8D8D048-381E-4E14-ABAC-709CB726F1C6}" type="slidenum">
              <a:rPr lang="en-GB" sz="1200"/>
              <a:pPr algn="r" eaLnBrk="1" hangingPunct="1"/>
              <a:t>7</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latin typeface="Arial" charset="0"/>
              <a:ea typeface="ＭＳ Ｐゴシック"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5291" y="4525078"/>
            <a:ext cx="6251220" cy="4704615"/>
          </a:xfrm>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EB07AEBF-770F-4BF9-8400-ACBB3EF44CC6}" type="slidenum">
              <a:rPr lang="en-GB" smtClean="0"/>
              <a:pPr>
                <a:defRPr/>
              </a:pPr>
              <a:t>9</a:t>
            </a:fld>
            <a:endParaRPr lang="en-GB"/>
          </a:p>
        </p:txBody>
      </p:sp>
    </p:spTree>
    <p:extLst>
      <p:ext uri="{BB962C8B-B14F-4D97-AF65-F5344CB8AC3E}">
        <p14:creationId xmlns:p14="http://schemas.microsoft.com/office/powerpoint/2010/main" val="17000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xfrm>
            <a:off x="677861" y="4710425"/>
            <a:ext cx="5426081" cy="44646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350" tIns="47675" rIns="95350" bIns="47675"/>
          <a:lstStyle/>
          <a:p>
            <a:endParaRPr lang="it-IT"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3EE2027-CE45-4A59-9337-820196676638}" type="slidenum">
              <a:rPr lang="en-GB" smtClean="0"/>
              <a:pPr>
                <a:defRPr/>
              </a:pPr>
              <a:t>11</a:t>
            </a:fld>
            <a:endParaRPr lang="en-GB"/>
          </a:p>
        </p:txBody>
      </p:sp>
    </p:spTree>
    <p:extLst>
      <p:ext uri="{BB962C8B-B14F-4D97-AF65-F5344CB8AC3E}">
        <p14:creationId xmlns:p14="http://schemas.microsoft.com/office/powerpoint/2010/main" val="305334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C5E07911-0F4A-4DB1-B4DE-9FE51CACB2FC}" type="slidenum">
              <a:rPr lang="en-GB"/>
              <a:pPr>
                <a:defRPr/>
              </a:pPr>
              <a:t>‹#›</a:t>
            </a:fld>
            <a:endParaRPr lang="en-GB"/>
          </a:p>
        </p:txBody>
      </p:sp>
    </p:spTree>
    <p:extLst>
      <p:ext uri="{BB962C8B-B14F-4D97-AF65-F5344CB8AC3E}">
        <p14:creationId xmlns:p14="http://schemas.microsoft.com/office/powerpoint/2010/main" val="1683409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C585B0F1-E0F0-4BF1-9CA1-F5C02DB6F538}" type="slidenum">
              <a:rPr lang="en-GB"/>
              <a:pPr>
                <a:defRPr/>
              </a:pPr>
              <a:t>‹#›</a:t>
            </a:fld>
            <a:endParaRPr lang="en-GB"/>
          </a:p>
        </p:txBody>
      </p:sp>
    </p:spTree>
    <p:extLst>
      <p:ext uri="{BB962C8B-B14F-4D97-AF65-F5344CB8AC3E}">
        <p14:creationId xmlns:p14="http://schemas.microsoft.com/office/powerpoint/2010/main" val="341711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8D56AC6F-3799-4994-8434-4EDEF7180DD8}" type="slidenum">
              <a:rPr lang="en-GB"/>
              <a:pPr>
                <a:defRPr/>
              </a:pPr>
              <a:t>‹#›</a:t>
            </a:fld>
            <a:endParaRPr lang="en-GB"/>
          </a:p>
        </p:txBody>
      </p:sp>
    </p:spTree>
    <p:extLst>
      <p:ext uri="{BB962C8B-B14F-4D97-AF65-F5344CB8AC3E}">
        <p14:creationId xmlns:p14="http://schemas.microsoft.com/office/powerpoint/2010/main" val="40886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D63C9809-CC61-4544-9251-EA078F6BDFF6}" type="slidenum">
              <a:rPr lang="en-GB"/>
              <a:pPr>
                <a:defRPr/>
              </a:pPr>
              <a:t>‹#›</a:t>
            </a:fld>
            <a:endParaRPr lang="en-GB"/>
          </a:p>
        </p:txBody>
      </p:sp>
    </p:spTree>
    <p:extLst>
      <p:ext uri="{BB962C8B-B14F-4D97-AF65-F5344CB8AC3E}">
        <p14:creationId xmlns:p14="http://schemas.microsoft.com/office/powerpoint/2010/main" val="59482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4"/>
          <p:cNvSpPr>
            <a:spLocks noGrp="1" noChangeArrowheads="1"/>
          </p:cNvSpPr>
          <p:nvPr>
            <p:ph type="dt" sz="half" idx="11"/>
          </p:nvPr>
        </p:nvSpPr>
        <p:spPr/>
        <p:txBody>
          <a:bodyPr/>
          <a:lstStyle>
            <a:lvl1pPr>
              <a:defRPr/>
            </a:lvl1pPr>
          </a:lstStyle>
          <a:p>
            <a:pPr>
              <a:defRPr/>
            </a:pPr>
            <a:endParaRPr lang="en-GB"/>
          </a:p>
        </p:txBody>
      </p:sp>
      <p:sp>
        <p:nvSpPr>
          <p:cNvPr id="9" name="Rectangle 5"/>
          <p:cNvSpPr>
            <a:spLocks noGrp="1" noChangeArrowheads="1"/>
          </p:cNvSpPr>
          <p:nvPr>
            <p:ph type="ftr" sz="quarter" idx="12"/>
          </p:nvPr>
        </p:nvSpPr>
        <p:spPr/>
        <p:txBody>
          <a:bodyPr/>
          <a:lstStyle>
            <a:lvl1pPr>
              <a:defRPr/>
            </a:lvl1pPr>
          </a:lstStyle>
          <a:p>
            <a:pPr>
              <a:defRPr/>
            </a:pPr>
            <a:endParaRPr lang="en-GB"/>
          </a:p>
        </p:txBody>
      </p:sp>
      <p:sp>
        <p:nvSpPr>
          <p:cNvPr id="10" name="Rectangle 6"/>
          <p:cNvSpPr>
            <a:spLocks noGrp="1" noChangeArrowheads="1"/>
          </p:cNvSpPr>
          <p:nvPr>
            <p:ph type="sldNum" sz="quarter" idx="13"/>
          </p:nvPr>
        </p:nvSpPr>
        <p:spPr/>
        <p:txBody>
          <a:bodyPr/>
          <a:lstStyle>
            <a:lvl1pPr>
              <a:defRPr/>
            </a:lvl1pPr>
          </a:lstStyle>
          <a:p>
            <a:pPr>
              <a:defRPr/>
            </a:pPr>
            <a:fld id="{0EAFA020-5844-42F2-B361-0A202795104A}" type="slidenum">
              <a:rPr lang="en-GB"/>
              <a:pPr>
                <a:defRPr/>
              </a:pPr>
              <a:t>‹#›</a:t>
            </a:fld>
            <a:endParaRPr lang="en-GB"/>
          </a:p>
        </p:txBody>
      </p:sp>
    </p:spTree>
    <p:extLst>
      <p:ext uri="{BB962C8B-B14F-4D97-AF65-F5344CB8AC3E}">
        <p14:creationId xmlns:p14="http://schemas.microsoft.com/office/powerpoint/2010/main" val="354438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dt" sz="half" idx="11"/>
          </p:nvPr>
        </p:nvSpPr>
        <p:spPr/>
        <p:txBody>
          <a:bodyPr/>
          <a:lstStyle>
            <a:lvl1pPr>
              <a:defRPr/>
            </a:lvl1pPr>
          </a:lstStyle>
          <a:p>
            <a:pPr>
              <a:defRPr/>
            </a:pPr>
            <a:endParaRPr lang="en-GB"/>
          </a:p>
        </p:txBody>
      </p:sp>
      <p:sp>
        <p:nvSpPr>
          <p:cNvPr id="5" name="Rectangle 5"/>
          <p:cNvSpPr>
            <a:spLocks noGrp="1" noChangeArrowheads="1"/>
          </p:cNvSpPr>
          <p:nvPr>
            <p:ph type="ftr" sz="quarter" idx="12"/>
          </p:nvPr>
        </p:nvSpPr>
        <p:spPr/>
        <p:txBody>
          <a:bodyPr/>
          <a:lstStyle>
            <a:lvl1pPr>
              <a:defRPr/>
            </a:lvl1pPr>
          </a:lstStyle>
          <a:p>
            <a:pPr>
              <a:defRPr/>
            </a:pPr>
            <a:endParaRPr lang="en-GB"/>
          </a:p>
        </p:txBody>
      </p:sp>
      <p:sp>
        <p:nvSpPr>
          <p:cNvPr id="6" name="Rectangle 6"/>
          <p:cNvSpPr>
            <a:spLocks noGrp="1" noChangeArrowheads="1"/>
          </p:cNvSpPr>
          <p:nvPr>
            <p:ph type="sldNum" sz="quarter" idx="13"/>
          </p:nvPr>
        </p:nvSpPr>
        <p:spPr/>
        <p:txBody>
          <a:bodyPr/>
          <a:lstStyle>
            <a:lvl1pPr>
              <a:defRPr/>
            </a:lvl1pPr>
          </a:lstStyle>
          <a:p>
            <a:pPr>
              <a:defRPr/>
            </a:pPr>
            <a:fld id="{A80F43A2-2EA5-4245-84B9-69381751B5F3}" type="slidenum">
              <a:rPr lang="en-GB"/>
              <a:pPr>
                <a:defRPr/>
              </a:pPr>
              <a:t>‹#›</a:t>
            </a:fld>
            <a:endParaRPr lang="en-GB"/>
          </a:p>
        </p:txBody>
      </p:sp>
    </p:spTree>
    <p:extLst>
      <p:ext uri="{BB962C8B-B14F-4D97-AF65-F5344CB8AC3E}">
        <p14:creationId xmlns:p14="http://schemas.microsoft.com/office/powerpoint/2010/main" val="189188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4"/>
          <p:cNvSpPr>
            <a:spLocks noGrp="1" noChangeArrowheads="1"/>
          </p:cNvSpPr>
          <p:nvPr>
            <p:ph type="dt" sz="half" idx="11"/>
          </p:nvPr>
        </p:nvSpPr>
        <p:spPr/>
        <p:txBody>
          <a:bodyPr/>
          <a:lstStyle>
            <a:lvl1pPr>
              <a:defRPr/>
            </a:lvl1pPr>
          </a:lstStyle>
          <a:p>
            <a:pPr>
              <a:defRPr/>
            </a:pPr>
            <a:endParaRPr lang="en-GB"/>
          </a:p>
        </p:txBody>
      </p:sp>
      <p:sp>
        <p:nvSpPr>
          <p:cNvPr id="4" name="Rectangle 5"/>
          <p:cNvSpPr>
            <a:spLocks noGrp="1" noChangeArrowheads="1"/>
          </p:cNvSpPr>
          <p:nvPr>
            <p:ph type="ftr" sz="quarter" idx="12"/>
          </p:nvPr>
        </p:nvSpPr>
        <p:spPr/>
        <p:txBody>
          <a:bodyPr/>
          <a:lstStyle>
            <a:lvl1pPr>
              <a:defRPr/>
            </a:lvl1pPr>
          </a:lstStyle>
          <a:p>
            <a:pPr>
              <a:defRPr/>
            </a:pPr>
            <a:endParaRPr lang="en-GB"/>
          </a:p>
        </p:txBody>
      </p:sp>
      <p:sp>
        <p:nvSpPr>
          <p:cNvPr id="5" name="Rectangle 6"/>
          <p:cNvSpPr>
            <a:spLocks noGrp="1" noChangeArrowheads="1"/>
          </p:cNvSpPr>
          <p:nvPr>
            <p:ph type="sldNum" sz="quarter" idx="13"/>
          </p:nvPr>
        </p:nvSpPr>
        <p:spPr/>
        <p:txBody>
          <a:bodyPr/>
          <a:lstStyle>
            <a:lvl1pPr>
              <a:defRPr/>
            </a:lvl1pPr>
          </a:lstStyle>
          <a:p>
            <a:pPr>
              <a:defRPr/>
            </a:pPr>
            <a:fld id="{8F7D01B5-8D2F-4002-B98B-776382B84BB4}" type="slidenum">
              <a:rPr lang="en-GB"/>
              <a:pPr>
                <a:defRPr/>
              </a:pPr>
              <a:t>‹#›</a:t>
            </a:fld>
            <a:endParaRPr lang="en-GB"/>
          </a:p>
        </p:txBody>
      </p:sp>
    </p:spTree>
    <p:extLst>
      <p:ext uri="{BB962C8B-B14F-4D97-AF65-F5344CB8AC3E}">
        <p14:creationId xmlns:p14="http://schemas.microsoft.com/office/powerpoint/2010/main" val="40257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D90E4FB9-7E03-43EC-9018-25067AAAA10E}" type="slidenum">
              <a:rPr lang="en-GB"/>
              <a:pPr>
                <a:defRPr/>
              </a:pPr>
              <a:t>‹#›</a:t>
            </a:fld>
            <a:endParaRPr lang="en-GB"/>
          </a:p>
        </p:txBody>
      </p:sp>
    </p:spTree>
    <p:extLst>
      <p:ext uri="{BB962C8B-B14F-4D97-AF65-F5344CB8AC3E}">
        <p14:creationId xmlns:p14="http://schemas.microsoft.com/office/powerpoint/2010/main" val="292939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5B6A93AB-EE72-4996-AE94-1B4A8CF2A2A4}" type="slidenum">
              <a:rPr lang="en-GB"/>
              <a:pPr>
                <a:defRPr/>
              </a:pPr>
              <a:t>‹#›</a:t>
            </a:fld>
            <a:endParaRPr lang="en-GB"/>
          </a:p>
        </p:txBody>
      </p:sp>
    </p:spTree>
    <p:extLst>
      <p:ext uri="{BB962C8B-B14F-4D97-AF65-F5344CB8AC3E}">
        <p14:creationId xmlns:p14="http://schemas.microsoft.com/office/powerpoint/2010/main" val="155054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71E0F57A-DC61-4E4C-9A21-6880D71734A7}" type="slidenum">
              <a:rPr lang="en-GB"/>
              <a:pPr>
                <a:defRPr/>
              </a:pPr>
              <a:t>‹#›</a:t>
            </a:fld>
            <a:endParaRPr lang="en-GB"/>
          </a:p>
        </p:txBody>
      </p:sp>
    </p:spTree>
    <p:extLst>
      <p:ext uri="{BB962C8B-B14F-4D97-AF65-F5344CB8AC3E}">
        <p14:creationId xmlns:p14="http://schemas.microsoft.com/office/powerpoint/2010/main" val="125756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T_SECNDPG_08"/>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16688" y="60928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defRPr>
            </a:lvl1pPr>
          </a:lstStyle>
          <a:p>
            <a:pPr>
              <a:defRPr/>
            </a:pPr>
            <a:fld id="{2152E87A-19B7-4881-8235-36142B70DF5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oukas.zahilas@cedefop.europa.e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europass.cedefop.europa.eu/" TargetMode="External"/><Relationship Id="rId7"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jpeg"/><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αριθμού διαφάνειας 5"/>
          <p:cNvSpPr>
            <a:spLocks noGrp="1"/>
          </p:cNvSpPr>
          <p:nvPr>
            <p:ph type="sldNum"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4B0C07-8B96-4C2E-BC4C-01D348E47135}" type="slidenum">
              <a:rPr lang="en-GB" smtClean="0">
                <a:solidFill>
                  <a:schemeClr val="bg1"/>
                </a:solidFill>
              </a:rPr>
              <a:pPr eaLnBrk="1" hangingPunct="1"/>
              <a:t>1</a:t>
            </a:fld>
            <a:endParaRPr lang="en-GB" smtClean="0">
              <a:solidFill>
                <a:schemeClr val="bg1"/>
              </a:solidFill>
            </a:endParaRPr>
          </a:p>
        </p:txBody>
      </p:sp>
      <p:pic>
        <p:nvPicPr>
          <p:cNvPr id="12291" name="Picture 4" descr="PPT_FIRSTPG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ctrTitle"/>
          </p:nvPr>
        </p:nvSpPr>
        <p:spPr>
          <a:xfrm>
            <a:off x="611188" y="2349500"/>
            <a:ext cx="7848600" cy="2303463"/>
          </a:xfrm>
        </p:spPr>
        <p:txBody>
          <a:bodyPr/>
          <a:lstStyle/>
          <a:p>
            <a:pPr algn="l"/>
            <a:r>
              <a:rPr lang="el-GR" sz="3200" b="1" dirty="0" smtClean="0">
                <a:solidFill>
                  <a:schemeClr val="accent2"/>
                </a:solidFill>
                <a:latin typeface="Calibri" pitchFamily="34" charset="0"/>
              </a:rPr>
              <a:t>Ο </a:t>
            </a:r>
            <a:r>
              <a:rPr lang="el-GR" sz="3200" b="1" dirty="0">
                <a:solidFill>
                  <a:schemeClr val="accent2"/>
                </a:solidFill>
                <a:latin typeface="Calibri" pitchFamily="34" charset="0"/>
              </a:rPr>
              <a:t>ρόλος των προσόντων στη διακυβέρνηση: </a:t>
            </a:r>
            <a:r>
              <a:rPr lang="en-GB" sz="3200" b="1" dirty="0">
                <a:solidFill>
                  <a:schemeClr val="accent2"/>
                </a:solidFill>
                <a:latin typeface="Calibri" pitchFamily="34" charset="0"/>
              </a:rPr>
              <a:t/>
            </a:r>
            <a:br>
              <a:rPr lang="en-GB" sz="3200" b="1" dirty="0">
                <a:solidFill>
                  <a:schemeClr val="accent2"/>
                </a:solidFill>
                <a:latin typeface="Calibri" pitchFamily="34" charset="0"/>
              </a:rPr>
            </a:br>
            <a:r>
              <a:rPr lang="en-GB" sz="3200" b="1" dirty="0" smtClean="0">
                <a:solidFill>
                  <a:schemeClr val="accent2"/>
                </a:solidFill>
                <a:latin typeface="Calibri" pitchFamily="34" charset="0"/>
              </a:rPr>
              <a:t>	</a:t>
            </a:r>
            <a:r>
              <a:rPr lang="el-GR" sz="3200" b="1" dirty="0" smtClean="0">
                <a:solidFill>
                  <a:schemeClr val="accent2"/>
                </a:solidFill>
                <a:latin typeface="Calibri" pitchFamily="34" charset="0"/>
              </a:rPr>
              <a:t>α) της σχέσης εκπαίδευσης και </a:t>
            </a:r>
            <a:r>
              <a:rPr lang="en-GB" sz="3200" b="1" dirty="0" smtClean="0">
                <a:solidFill>
                  <a:schemeClr val="accent2"/>
                </a:solidFill>
                <a:latin typeface="Calibri" pitchFamily="34" charset="0"/>
              </a:rPr>
              <a:t>	</a:t>
            </a:r>
            <a:r>
              <a:rPr lang="el-GR" sz="3200" b="1" dirty="0" smtClean="0">
                <a:solidFill>
                  <a:schemeClr val="accent2"/>
                </a:solidFill>
                <a:latin typeface="Calibri" pitchFamily="34" charset="0"/>
              </a:rPr>
              <a:t>κατάρτισης με την αγορά εργασίας </a:t>
            </a:r>
            <a:r>
              <a:rPr lang="en-GB" sz="3200" b="1" dirty="0" smtClean="0">
                <a:solidFill>
                  <a:schemeClr val="accent2"/>
                </a:solidFill>
                <a:latin typeface="Calibri" pitchFamily="34" charset="0"/>
              </a:rPr>
              <a:t/>
            </a:r>
            <a:br>
              <a:rPr lang="en-GB" sz="3200" b="1" dirty="0" smtClean="0">
                <a:solidFill>
                  <a:schemeClr val="accent2"/>
                </a:solidFill>
                <a:latin typeface="Calibri" pitchFamily="34" charset="0"/>
              </a:rPr>
            </a:br>
            <a:r>
              <a:rPr lang="en-GB" sz="3200" b="1" dirty="0" smtClean="0">
                <a:solidFill>
                  <a:schemeClr val="accent2"/>
                </a:solidFill>
                <a:latin typeface="Calibri" pitchFamily="34" charset="0"/>
              </a:rPr>
              <a:t>	</a:t>
            </a:r>
            <a:r>
              <a:rPr lang="el-GR" sz="3200" b="1" dirty="0" smtClean="0">
                <a:solidFill>
                  <a:schemeClr val="accent2"/>
                </a:solidFill>
                <a:latin typeface="Calibri" pitchFamily="34" charset="0"/>
              </a:rPr>
              <a:t>β) των πολιτικών αποκέντρωσης</a:t>
            </a:r>
            <a:endParaRPr lang="en-GB" sz="3200" b="1" dirty="0">
              <a:solidFill>
                <a:schemeClr val="accent2"/>
              </a:solidFill>
              <a:latin typeface="Calibri" pitchFamily="34" charset="0"/>
            </a:endParaRPr>
          </a:p>
        </p:txBody>
      </p:sp>
      <p:sp>
        <p:nvSpPr>
          <p:cNvPr id="12293" name="Rectangle 3"/>
          <p:cNvSpPr>
            <a:spLocks noGrp="1" noChangeArrowheads="1"/>
          </p:cNvSpPr>
          <p:nvPr>
            <p:ph type="subTitle" idx="1"/>
          </p:nvPr>
        </p:nvSpPr>
        <p:spPr>
          <a:xfrm>
            <a:off x="395288" y="4941888"/>
            <a:ext cx="7632700" cy="1128712"/>
          </a:xfrm>
        </p:spPr>
        <p:txBody>
          <a:bodyPr/>
          <a:lstStyle/>
          <a:p>
            <a:pPr algn="l" eaLnBrk="1" hangingPunct="1">
              <a:lnSpc>
                <a:spcPct val="80000"/>
              </a:lnSpc>
              <a:spcBef>
                <a:spcPct val="50000"/>
              </a:spcBef>
            </a:pPr>
            <a:r>
              <a:rPr lang="el-GR" sz="1600" b="1" smtClean="0">
                <a:solidFill>
                  <a:srgbClr val="800000"/>
                </a:solidFill>
                <a:latin typeface="Calibri" pitchFamily="34" charset="0"/>
              </a:rPr>
              <a:t>Θεσσαλονίκη 22</a:t>
            </a:r>
            <a:r>
              <a:rPr lang="en-GB" sz="1600" b="1" smtClean="0">
                <a:solidFill>
                  <a:srgbClr val="800000"/>
                </a:solidFill>
                <a:latin typeface="Calibri" pitchFamily="34" charset="0"/>
              </a:rPr>
              <a:t> </a:t>
            </a:r>
            <a:r>
              <a:rPr lang="el-GR" sz="1600" b="1" dirty="0" smtClean="0">
                <a:solidFill>
                  <a:srgbClr val="800000"/>
                </a:solidFill>
                <a:latin typeface="Calibri" pitchFamily="34" charset="0"/>
              </a:rPr>
              <a:t>Νοεμβρίου 2012</a:t>
            </a:r>
            <a:endParaRPr lang="en-GB" sz="1600" b="1" dirty="0" smtClean="0">
              <a:solidFill>
                <a:srgbClr val="800000"/>
              </a:solidFill>
              <a:latin typeface="Calibri" pitchFamily="34" charset="0"/>
              <a:ea typeface="ＭＳ Ｐゴシック" pitchFamily="34" charset="-128"/>
            </a:endParaRPr>
          </a:p>
          <a:p>
            <a:pPr algn="l" eaLnBrk="1" hangingPunct="1">
              <a:lnSpc>
                <a:spcPct val="80000"/>
              </a:lnSpc>
              <a:spcBef>
                <a:spcPct val="50000"/>
              </a:spcBef>
            </a:pPr>
            <a:r>
              <a:rPr lang="el-GR" sz="1400" b="1" dirty="0" smtClean="0">
                <a:solidFill>
                  <a:srgbClr val="000099"/>
                </a:solidFill>
                <a:latin typeface="Calibri" pitchFamily="34" charset="0"/>
              </a:rPr>
              <a:t>Λουκάς</a:t>
            </a:r>
            <a:r>
              <a:rPr lang="el-GR" sz="1400" b="1" dirty="0" smtClean="0">
                <a:solidFill>
                  <a:srgbClr val="000099"/>
                </a:solidFill>
                <a:latin typeface="Calibri" pitchFamily="34" charset="0"/>
                <a:ea typeface="ＭＳ Ｐゴシック" pitchFamily="34" charset="-128"/>
              </a:rPr>
              <a:t> </a:t>
            </a:r>
            <a:r>
              <a:rPr lang="el-GR" sz="1400" b="1" dirty="0" smtClean="0">
                <a:solidFill>
                  <a:srgbClr val="000099"/>
                </a:solidFill>
                <a:latin typeface="Calibri" pitchFamily="34" charset="0"/>
              </a:rPr>
              <a:t>Ζαχείλας</a:t>
            </a:r>
            <a:r>
              <a:rPr lang="en-GB" sz="1400" b="1" dirty="0" smtClean="0">
                <a:solidFill>
                  <a:srgbClr val="000099"/>
                </a:solidFill>
                <a:latin typeface="Calibri" pitchFamily="34" charset="0"/>
                <a:ea typeface="ＭＳ Ｐゴシック" pitchFamily="34" charset="-128"/>
              </a:rPr>
              <a:t>, </a:t>
            </a:r>
            <a:r>
              <a:rPr lang="el-GR" sz="1400" b="1" dirty="0" smtClean="0">
                <a:solidFill>
                  <a:srgbClr val="000099"/>
                </a:solidFill>
                <a:latin typeface="Calibri" pitchFamily="34" charset="0"/>
              </a:rPr>
              <a:t>Ανώτερος εμπειρογνώμων,</a:t>
            </a:r>
            <a:r>
              <a:rPr lang="en-GB" sz="1400" b="1" dirty="0" smtClean="0">
                <a:solidFill>
                  <a:srgbClr val="000099"/>
                </a:solidFill>
                <a:latin typeface="Calibri" pitchFamily="34" charset="0"/>
                <a:ea typeface="ＭＳ Ｐゴシック" pitchFamily="34" charset="-128"/>
              </a:rPr>
              <a:t>Cedefop</a:t>
            </a:r>
            <a:endParaRPr lang="el-GR" sz="1400" b="1" dirty="0" smtClean="0">
              <a:solidFill>
                <a:srgbClr val="000099"/>
              </a:solidFill>
              <a:latin typeface="Calibri" pitchFamily="34" charset="0"/>
            </a:endParaRPr>
          </a:p>
          <a:p>
            <a:pPr algn="l" eaLnBrk="1" hangingPunct="1">
              <a:lnSpc>
                <a:spcPct val="80000"/>
              </a:lnSpc>
              <a:spcBef>
                <a:spcPct val="50000"/>
              </a:spcBef>
            </a:pPr>
            <a:r>
              <a:rPr lang="en-GB" sz="1400" b="1" dirty="0" smtClean="0">
                <a:solidFill>
                  <a:srgbClr val="000099"/>
                </a:solidFill>
                <a:latin typeface="Calibri" pitchFamily="34" charset="0"/>
              </a:rPr>
              <a:t>E-mail:</a:t>
            </a:r>
            <a:r>
              <a:rPr lang="el-GR" sz="1400" b="1" dirty="0" smtClean="0">
                <a:solidFill>
                  <a:srgbClr val="000099"/>
                </a:solidFill>
                <a:latin typeface="Calibri" pitchFamily="34" charset="0"/>
                <a:ea typeface="ＭＳ Ｐゴシック" pitchFamily="34" charset="-128"/>
              </a:rPr>
              <a:t> </a:t>
            </a:r>
            <a:r>
              <a:rPr lang="en-GB" sz="1400" b="1" dirty="0" smtClean="0">
                <a:solidFill>
                  <a:srgbClr val="000099"/>
                </a:solidFill>
                <a:latin typeface="Calibri" pitchFamily="34" charset="0"/>
                <a:ea typeface="ＭＳ Ｐゴシック" pitchFamily="34" charset="-128"/>
                <a:hlinkClick r:id="rId4"/>
              </a:rPr>
              <a:t>loukas.zahilas@cedefop.europa.eu</a:t>
            </a:r>
            <a:endParaRPr lang="en-GB" sz="1400" b="1" dirty="0" smtClean="0">
              <a:solidFill>
                <a:srgbClr val="000099"/>
              </a:solidFill>
              <a:latin typeface="Calibri" pitchFamily="34" charset="0"/>
              <a:ea typeface="ＭＳ Ｐゴシック" pitchFamily="34" charset="-128"/>
            </a:endParaRPr>
          </a:p>
        </p:txBody>
      </p:sp>
      <p:sp>
        <p:nvSpPr>
          <p:cNvPr id="12294" name="Text Box 5"/>
          <p:cNvSpPr txBox="1">
            <a:spLocks noChangeArrowheads="1"/>
          </p:cNvSpPr>
          <p:nvPr/>
        </p:nvSpPr>
        <p:spPr bwMode="auto">
          <a:xfrm>
            <a:off x="3040063" y="36655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6588125" y="2708275"/>
            <a:ext cx="2232025" cy="2159000"/>
          </a:xfrm>
          <a:prstGeom prst="rect">
            <a:avLst/>
          </a:prstGeom>
          <a:solidFill>
            <a:srgbClr val="99CCFF"/>
          </a:solidFill>
          <a:ln w="34925">
            <a:solidFill>
              <a:srgbClr val="666699"/>
            </a:solidFill>
            <a:miter lim="800000"/>
            <a:headEnd/>
            <a:tailEnd/>
          </a:ln>
        </p:spPr>
        <p:txBody>
          <a:bodyPr wrap="none" anchor="ctr"/>
          <a:lstStyle/>
          <a:p>
            <a:endParaRPr lang="en-US"/>
          </a:p>
        </p:txBody>
      </p:sp>
      <p:sp>
        <p:nvSpPr>
          <p:cNvPr id="304131" name="AutoShape 4"/>
          <p:cNvSpPr>
            <a:spLocks noChangeArrowheads="1"/>
          </p:cNvSpPr>
          <p:nvPr/>
        </p:nvSpPr>
        <p:spPr bwMode="auto">
          <a:xfrm>
            <a:off x="611188" y="4868863"/>
            <a:ext cx="3455987" cy="865187"/>
          </a:xfrm>
          <a:custGeom>
            <a:avLst/>
            <a:gdLst>
              <a:gd name="T0" fmla="*/ 468066710 w 21600"/>
              <a:gd name="T1" fmla="*/ 0 h 21600"/>
              <a:gd name="T2" fmla="*/ 0 w 21600"/>
              <a:gd name="T3" fmla="*/ 17327531 h 21600"/>
              <a:gd name="T4" fmla="*/ 468066710 w 21600"/>
              <a:gd name="T5" fmla="*/ 34655023 h 21600"/>
              <a:gd name="T6" fmla="*/ 552955640 w 21600"/>
              <a:gd name="T7" fmla="*/ 17327531 h 21600"/>
              <a:gd name="T8" fmla="*/ 17694720 60000 65536"/>
              <a:gd name="T9" fmla="*/ 11796480 60000 65536"/>
              <a:gd name="T10" fmla="*/ 5898240 60000 65536"/>
              <a:gd name="T11" fmla="*/ 0 60000 65536"/>
              <a:gd name="T12" fmla="*/ 3375 w 21600"/>
              <a:gd name="T13" fmla="*/ 2219 h 21600"/>
              <a:gd name="T14" fmla="*/ 18965 w 21600"/>
              <a:gd name="T15" fmla="*/ 19381 h 21600"/>
            </a:gdLst>
            <a:ahLst/>
            <a:cxnLst>
              <a:cxn ang="T8">
                <a:pos x="T0" y="T1"/>
              </a:cxn>
              <a:cxn ang="T9">
                <a:pos x="T2" y="T3"/>
              </a:cxn>
              <a:cxn ang="T10">
                <a:pos x="T4" y="T5"/>
              </a:cxn>
              <a:cxn ang="T11">
                <a:pos x="T6" y="T7"/>
              </a:cxn>
            </a:cxnLst>
            <a:rect l="T12" t="T13" r="T14" b="T15"/>
            <a:pathLst>
              <a:path w="21600" h="21600">
                <a:moveTo>
                  <a:pt x="18284" y="0"/>
                </a:moveTo>
                <a:lnTo>
                  <a:pt x="18284" y="2219"/>
                </a:lnTo>
                <a:lnTo>
                  <a:pt x="3375" y="2219"/>
                </a:lnTo>
                <a:lnTo>
                  <a:pt x="3375" y="19381"/>
                </a:lnTo>
                <a:lnTo>
                  <a:pt x="18284" y="19381"/>
                </a:lnTo>
                <a:lnTo>
                  <a:pt x="18284" y="21600"/>
                </a:lnTo>
                <a:lnTo>
                  <a:pt x="21600" y="10800"/>
                </a:lnTo>
                <a:close/>
              </a:path>
              <a:path w="21600" h="21600">
                <a:moveTo>
                  <a:pt x="1350" y="2219"/>
                </a:moveTo>
                <a:lnTo>
                  <a:pt x="1350" y="19381"/>
                </a:lnTo>
                <a:lnTo>
                  <a:pt x="2700" y="19381"/>
                </a:lnTo>
                <a:lnTo>
                  <a:pt x="2700" y="2219"/>
                </a:lnTo>
                <a:close/>
              </a:path>
              <a:path w="21600" h="21600">
                <a:moveTo>
                  <a:pt x="0" y="2219"/>
                </a:moveTo>
                <a:lnTo>
                  <a:pt x="0" y="19381"/>
                </a:lnTo>
                <a:lnTo>
                  <a:pt x="675" y="19381"/>
                </a:lnTo>
                <a:lnTo>
                  <a:pt x="675" y="2219"/>
                </a:lnTo>
                <a:close/>
              </a:path>
            </a:pathLst>
          </a:custGeom>
          <a:gradFill rotWithShape="1">
            <a:gsLst>
              <a:gs pos="0">
                <a:srgbClr val="33CCCC"/>
              </a:gs>
              <a:gs pos="100000">
                <a:srgbClr val="185E5E"/>
              </a:gs>
            </a:gsLst>
            <a:lin ang="0" scaled="1"/>
          </a:gradFill>
          <a:ln w="9525">
            <a:solidFill>
              <a:srgbClr val="808080"/>
            </a:solidFill>
            <a:miter lim="800000"/>
            <a:headEnd/>
            <a:tailEnd/>
          </a:ln>
        </p:spPr>
        <p:txBody>
          <a:bodyPr wrap="none" anchor="ctr"/>
          <a:lstStyle/>
          <a:p>
            <a:pPr algn="ctr"/>
            <a:r>
              <a:rPr lang="el-GR" b="1">
                <a:solidFill>
                  <a:srgbClr val="000099"/>
                </a:solidFill>
                <a:latin typeface="Calibri" charset="0"/>
              </a:rPr>
              <a:t>Ή</a:t>
            </a:r>
            <a:r>
              <a:rPr lang="en-GB" b="1">
                <a:solidFill>
                  <a:srgbClr val="000099"/>
                </a:solidFill>
                <a:latin typeface="Calibri" charset="0"/>
              </a:rPr>
              <a:t>: </a:t>
            </a:r>
            <a:r>
              <a:rPr lang="el-GR" b="1">
                <a:solidFill>
                  <a:srgbClr val="000099"/>
                </a:solidFill>
                <a:latin typeface="Calibri" charset="0"/>
              </a:rPr>
              <a:t>από ένα μίγμα όλων</a:t>
            </a:r>
            <a:endParaRPr lang="en-GB" b="1">
              <a:solidFill>
                <a:srgbClr val="000099"/>
              </a:solidFill>
              <a:latin typeface="Calibri" charset="0"/>
            </a:endParaRPr>
          </a:p>
        </p:txBody>
      </p:sp>
      <p:sp>
        <p:nvSpPr>
          <p:cNvPr id="304132" name="AutoShape 5"/>
          <p:cNvSpPr>
            <a:spLocks noChangeArrowheads="1"/>
          </p:cNvSpPr>
          <p:nvPr/>
        </p:nvSpPr>
        <p:spPr bwMode="auto">
          <a:xfrm>
            <a:off x="611188" y="2706688"/>
            <a:ext cx="3313112" cy="865187"/>
          </a:xfrm>
          <a:custGeom>
            <a:avLst/>
            <a:gdLst>
              <a:gd name="T0" fmla="*/ 430165870 w 21600"/>
              <a:gd name="T1" fmla="*/ 0 h 21600"/>
              <a:gd name="T2" fmla="*/ 0 w 21600"/>
              <a:gd name="T3" fmla="*/ 17327531 h 21600"/>
              <a:gd name="T4" fmla="*/ 430165870 w 21600"/>
              <a:gd name="T5" fmla="*/ 34655023 h 21600"/>
              <a:gd name="T6" fmla="*/ 508181040 w 21600"/>
              <a:gd name="T7" fmla="*/ 17327531 h 21600"/>
              <a:gd name="T8" fmla="*/ 17694720 60000 65536"/>
              <a:gd name="T9" fmla="*/ 11796480 60000 65536"/>
              <a:gd name="T10" fmla="*/ 5898240 60000 65536"/>
              <a:gd name="T11" fmla="*/ 0 60000 65536"/>
              <a:gd name="T12" fmla="*/ 3375 w 21600"/>
              <a:gd name="T13" fmla="*/ 2576 h 21600"/>
              <a:gd name="T14" fmla="*/ 19075 w 21600"/>
              <a:gd name="T15" fmla="*/ 19024 h 21600"/>
            </a:gdLst>
            <a:ahLst/>
            <a:cxnLst>
              <a:cxn ang="T8">
                <a:pos x="T0" y="T1"/>
              </a:cxn>
              <a:cxn ang="T9">
                <a:pos x="T2" y="T3"/>
              </a:cxn>
              <a:cxn ang="T10">
                <a:pos x="T4" y="T5"/>
              </a:cxn>
              <a:cxn ang="T11">
                <a:pos x="T6" y="T7"/>
              </a:cxn>
            </a:cxnLst>
            <a:rect l="T12" t="T13" r="T14" b="T15"/>
            <a:pathLst>
              <a:path w="21600" h="21600">
                <a:moveTo>
                  <a:pt x="18284" y="0"/>
                </a:moveTo>
                <a:lnTo>
                  <a:pt x="18284" y="2576"/>
                </a:lnTo>
                <a:lnTo>
                  <a:pt x="3375" y="2576"/>
                </a:lnTo>
                <a:lnTo>
                  <a:pt x="3375" y="19024"/>
                </a:lnTo>
                <a:lnTo>
                  <a:pt x="18284" y="19024"/>
                </a:lnTo>
                <a:lnTo>
                  <a:pt x="18284" y="21600"/>
                </a:lnTo>
                <a:lnTo>
                  <a:pt x="21600" y="10800"/>
                </a:lnTo>
                <a:close/>
              </a:path>
              <a:path w="21600" h="21600">
                <a:moveTo>
                  <a:pt x="1350" y="2576"/>
                </a:moveTo>
                <a:lnTo>
                  <a:pt x="1350" y="19024"/>
                </a:lnTo>
                <a:lnTo>
                  <a:pt x="2700" y="19024"/>
                </a:lnTo>
                <a:lnTo>
                  <a:pt x="2700" y="2576"/>
                </a:lnTo>
                <a:close/>
              </a:path>
              <a:path w="21600" h="21600">
                <a:moveTo>
                  <a:pt x="0" y="2576"/>
                </a:moveTo>
                <a:lnTo>
                  <a:pt x="0" y="19024"/>
                </a:lnTo>
                <a:lnTo>
                  <a:pt x="675" y="19024"/>
                </a:lnTo>
                <a:lnTo>
                  <a:pt x="675" y="2576"/>
                </a:lnTo>
                <a:close/>
              </a:path>
            </a:pathLst>
          </a:custGeom>
          <a:gradFill rotWithShape="1">
            <a:gsLst>
              <a:gs pos="0">
                <a:srgbClr val="FFCC00"/>
              </a:gs>
              <a:gs pos="100000">
                <a:srgbClr val="765E00"/>
              </a:gs>
            </a:gsLst>
            <a:lin ang="0" scaled="1"/>
          </a:gradFill>
          <a:ln w="9525">
            <a:solidFill>
              <a:srgbClr val="FF9900"/>
            </a:solidFill>
            <a:miter lim="800000"/>
            <a:headEnd/>
            <a:tailEnd/>
          </a:ln>
        </p:spPr>
        <p:txBody>
          <a:bodyPr wrap="none" anchor="ctr"/>
          <a:lstStyle/>
          <a:p>
            <a:pPr algn="ctr"/>
            <a:r>
              <a:rPr lang="el-GR" b="1">
                <a:solidFill>
                  <a:schemeClr val="accent2"/>
                </a:solidFill>
              </a:rPr>
              <a:t>«</a:t>
            </a:r>
            <a:r>
              <a:rPr lang="el-GR" b="1">
                <a:solidFill>
                  <a:srgbClr val="000099"/>
                </a:solidFill>
                <a:latin typeface="Calibri" charset="0"/>
              </a:rPr>
              <a:t>στη δουλειά»</a:t>
            </a:r>
            <a:endParaRPr lang="en-GB" b="1">
              <a:solidFill>
                <a:srgbClr val="000099"/>
              </a:solidFill>
              <a:latin typeface="Calibri" charset="0"/>
            </a:endParaRPr>
          </a:p>
        </p:txBody>
      </p:sp>
      <p:sp>
        <p:nvSpPr>
          <p:cNvPr id="103430" name="AutoShape 6"/>
          <p:cNvSpPr>
            <a:spLocks noChangeArrowheads="1"/>
          </p:cNvSpPr>
          <p:nvPr/>
        </p:nvSpPr>
        <p:spPr bwMode="auto">
          <a:xfrm>
            <a:off x="611188" y="3787775"/>
            <a:ext cx="3384550" cy="865188"/>
          </a:xfrm>
          <a:custGeom>
            <a:avLst/>
            <a:gdLst>
              <a:gd name="G0" fmla="+- 18278 0 0"/>
              <a:gd name="G1" fmla="+- 2180 0 0"/>
              <a:gd name="G2" fmla="+- 21600 0 2180"/>
              <a:gd name="G3" fmla="+- 10800 0 2180"/>
              <a:gd name="G4" fmla="+- 21600 0 18278"/>
              <a:gd name="G5" fmla="*/ G4 G3 10800"/>
              <a:gd name="G6" fmla="+- 21600 0 G5"/>
              <a:gd name="T0" fmla="*/ 18278 w 21600"/>
              <a:gd name="T1" fmla="*/ 0 h 21600"/>
              <a:gd name="T2" fmla="*/ 0 w 21600"/>
              <a:gd name="T3" fmla="*/ 10800 h 21600"/>
              <a:gd name="T4" fmla="*/ 1827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278" y="0"/>
                </a:moveTo>
                <a:lnTo>
                  <a:pt x="18278" y="2180"/>
                </a:lnTo>
                <a:lnTo>
                  <a:pt x="3375" y="2180"/>
                </a:lnTo>
                <a:lnTo>
                  <a:pt x="3375" y="19420"/>
                </a:lnTo>
                <a:lnTo>
                  <a:pt x="18278" y="19420"/>
                </a:lnTo>
                <a:lnTo>
                  <a:pt x="18278" y="21600"/>
                </a:lnTo>
                <a:lnTo>
                  <a:pt x="21600" y="10800"/>
                </a:lnTo>
                <a:close/>
              </a:path>
              <a:path w="21600" h="21600">
                <a:moveTo>
                  <a:pt x="1350" y="2180"/>
                </a:moveTo>
                <a:lnTo>
                  <a:pt x="1350" y="19420"/>
                </a:lnTo>
                <a:lnTo>
                  <a:pt x="2700" y="19420"/>
                </a:lnTo>
                <a:lnTo>
                  <a:pt x="2700" y="2180"/>
                </a:lnTo>
                <a:close/>
              </a:path>
              <a:path w="21600" h="21600">
                <a:moveTo>
                  <a:pt x="0" y="2180"/>
                </a:moveTo>
                <a:lnTo>
                  <a:pt x="0" y="19420"/>
                </a:lnTo>
                <a:lnTo>
                  <a:pt x="675" y="19420"/>
                </a:lnTo>
                <a:lnTo>
                  <a:pt x="675" y="2180"/>
                </a:lnTo>
                <a:close/>
              </a:path>
            </a:pathLst>
          </a:custGeom>
          <a:gradFill rotWithShape="1">
            <a:gsLst>
              <a:gs pos="0">
                <a:schemeClr val="folHlink"/>
              </a:gs>
              <a:gs pos="100000">
                <a:schemeClr val="folHlink">
                  <a:gamma/>
                  <a:shade val="46275"/>
                  <a:invGamma/>
                </a:schemeClr>
              </a:gs>
            </a:gsLst>
            <a:lin ang="0" scaled="1"/>
          </a:gradFill>
          <a:ln w="9525">
            <a:solidFill>
              <a:srgbClr val="008000"/>
            </a:solidFill>
            <a:miter lim="800000"/>
            <a:headEnd/>
            <a:tailEnd/>
          </a:ln>
          <a:effectLst/>
        </p:spPr>
        <p:txBody>
          <a:bodyPr wrap="none" anchor="ctr"/>
          <a:lstStyle/>
          <a:p>
            <a:pPr algn="ctr"/>
            <a:r>
              <a:rPr lang="el-GR" b="1">
                <a:solidFill>
                  <a:srgbClr val="000099"/>
                </a:solidFill>
                <a:latin typeface="Calibri" charset="0"/>
              </a:rPr>
              <a:t>Από εμπειρία</a:t>
            </a:r>
            <a:endParaRPr lang="en-GB" b="1">
              <a:solidFill>
                <a:srgbClr val="000099"/>
              </a:solidFill>
              <a:latin typeface="Calibri" charset="0"/>
            </a:endParaRPr>
          </a:p>
        </p:txBody>
      </p:sp>
      <p:sp>
        <p:nvSpPr>
          <p:cNvPr id="304134" name="AutoShape 7"/>
          <p:cNvSpPr>
            <a:spLocks noChangeArrowheads="1"/>
          </p:cNvSpPr>
          <p:nvPr/>
        </p:nvSpPr>
        <p:spPr bwMode="auto">
          <a:xfrm>
            <a:off x="611188" y="1557338"/>
            <a:ext cx="3313112" cy="935037"/>
          </a:xfrm>
          <a:prstGeom prst="rightArrow">
            <a:avLst>
              <a:gd name="adj1" fmla="val 74194"/>
              <a:gd name="adj2" fmla="val 55462"/>
            </a:avLst>
          </a:prstGeom>
          <a:solidFill>
            <a:schemeClr val="accent1"/>
          </a:solidFill>
          <a:ln w="9525">
            <a:solidFill>
              <a:schemeClr val="tx1"/>
            </a:solidFill>
            <a:miter lim="800000"/>
            <a:headEnd/>
            <a:tailEnd/>
          </a:ln>
        </p:spPr>
        <p:txBody>
          <a:bodyPr anchor="ctr"/>
          <a:lstStyle/>
          <a:p>
            <a:pPr algn="ctr"/>
            <a:r>
              <a:rPr lang="el-GR" b="1">
                <a:solidFill>
                  <a:srgbClr val="000099"/>
                </a:solidFill>
                <a:latin typeface="Calibri" charset="0"/>
              </a:rPr>
              <a:t>Ακαδημαϊκό πλαίσιο</a:t>
            </a:r>
            <a:endParaRPr lang="en-GB" b="1">
              <a:solidFill>
                <a:srgbClr val="000099"/>
              </a:solidFill>
              <a:latin typeface="Calibri" charset="0"/>
            </a:endParaRPr>
          </a:p>
        </p:txBody>
      </p:sp>
      <p:grpSp>
        <p:nvGrpSpPr>
          <p:cNvPr id="304135" name="Group 8"/>
          <p:cNvGrpSpPr>
            <a:grpSpLocks/>
          </p:cNvGrpSpPr>
          <p:nvPr/>
        </p:nvGrpSpPr>
        <p:grpSpPr bwMode="auto">
          <a:xfrm>
            <a:off x="8121650" y="4506913"/>
            <a:ext cx="241300" cy="293687"/>
            <a:chOff x="4286" y="2341"/>
            <a:chExt cx="408" cy="499"/>
          </a:xfrm>
        </p:grpSpPr>
        <p:sp>
          <p:nvSpPr>
            <p:cNvPr id="304136" name="Oval 9"/>
            <p:cNvSpPr>
              <a:spLocks noChangeArrowheads="1"/>
            </p:cNvSpPr>
            <p:nvPr/>
          </p:nvSpPr>
          <p:spPr bwMode="auto">
            <a:xfrm flipH="1" flipV="1">
              <a:off x="4286" y="2432"/>
              <a:ext cx="408" cy="40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37" name="Rectangle 10"/>
            <p:cNvSpPr>
              <a:spLocks noChangeArrowheads="1"/>
            </p:cNvSpPr>
            <p:nvPr/>
          </p:nvSpPr>
          <p:spPr bwMode="auto">
            <a:xfrm>
              <a:off x="4286" y="2341"/>
              <a:ext cx="408" cy="31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3435" name="Text Box 11"/>
          <p:cNvSpPr txBox="1">
            <a:spLocks noChangeArrowheads="1"/>
          </p:cNvSpPr>
          <p:nvPr/>
        </p:nvSpPr>
        <p:spPr bwMode="auto">
          <a:xfrm>
            <a:off x="6732588" y="4868863"/>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el-GR" b="1">
                <a:solidFill>
                  <a:schemeClr val="accent2"/>
                </a:solidFill>
              </a:rPr>
              <a:t>Προσόν</a:t>
            </a:r>
            <a:endParaRPr lang="en-GB" b="1">
              <a:solidFill>
                <a:schemeClr val="accent2"/>
              </a:solidFill>
            </a:endParaRPr>
          </a:p>
        </p:txBody>
      </p:sp>
      <p:grpSp>
        <p:nvGrpSpPr>
          <p:cNvPr id="103436" name="Group 12"/>
          <p:cNvGrpSpPr>
            <a:grpSpLocks/>
          </p:cNvGrpSpPr>
          <p:nvPr/>
        </p:nvGrpSpPr>
        <p:grpSpPr bwMode="auto">
          <a:xfrm>
            <a:off x="6731000" y="2779713"/>
            <a:ext cx="1179513" cy="1179512"/>
            <a:chOff x="3379" y="2160"/>
            <a:chExt cx="1724" cy="1724"/>
          </a:xfrm>
        </p:grpSpPr>
        <p:sp>
          <p:nvSpPr>
            <p:cNvPr id="304140" name="Rectangle 13"/>
            <p:cNvSpPr>
              <a:spLocks noChangeArrowheads="1"/>
            </p:cNvSpPr>
            <p:nvPr/>
          </p:nvSpPr>
          <p:spPr bwMode="auto">
            <a:xfrm>
              <a:off x="3742" y="2522"/>
              <a:ext cx="1225" cy="1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04141" name="Group 14"/>
            <p:cNvGrpSpPr>
              <a:grpSpLocks/>
            </p:cNvGrpSpPr>
            <p:nvPr/>
          </p:nvGrpSpPr>
          <p:grpSpPr bwMode="auto">
            <a:xfrm rot="10800000">
              <a:off x="4150" y="2160"/>
              <a:ext cx="408" cy="499"/>
              <a:chOff x="4286" y="2341"/>
              <a:chExt cx="408" cy="499"/>
            </a:xfrm>
          </p:grpSpPr>
          <p:sp>
            <p:nvSpPr>
              <p:cNvPr id="304142" name="Oval 15"/>
              <p:cNvSpPr>
                <a:spLocks noChangeArrowheads="1"/>
              </p:cNvSpPr>
              <p:nvPr/>
            </p:nvSpPr>
            <p:spPr bwMode="auto">
              <a:xfrm>
                <a:off x="4286" y="2432"/>
                <a:ext cx="408" cy="40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43" name="Rectangle 16"/>
              <p:cNvSpPr>
                <a:spLocks noChangeArrowheads="1"/>
              </p:cNvSpPr>
              <p:nvPr/>
            </p:nvSpPr>
            <p:spPr bwMode="auto">
              <a:xfrm>
                <a:off x="4286" y="2341"/>
                <a:ext cx="408" cy="31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44" name="Group 17"/>
            <p:cNvGrpSpPr>
              <a:grpSpLocks/>
            </p:cNvGrpSpPr>
            <p:nvPr/>
          </p:nvGrpSpPr>
          <p:grpSpPr bwMode="auto">
            <a:xfrm rot="5400000">
              <a:off x="4650" y="2885"/>
              <a:ext cx="408" cy="499"/>
              <a:chOff x="4286" y="2341"/>
              <a:chExt cx="408" cy="499"/>
            </a:xfrm>
          </p:grpSpPr>
          <p:sp>
            <p:nvSpPr>
              <p:cNvPr id="304145" name="Oval 18"/>
              <p:cNvSpPr>
                <a:spLocks noChangeArrowheads="1"/>
              </p:cNvSpPr>
              <p:nvPr/>
            </p:nvSpPr>
            <p:spPr bwMode="auto">
              <a:xfrm flipH="1" flipV="1">
                <a:off x="4286" y="2432"/>
                <a:ext cx="408" cy="40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46" name="Rectangle 19"/>
              <p:cNvSpPr>
                <a:spLocks noChangeArrowheads="1"/>
              </p:cNvSpPr>
              <p:nvPr/>
            </p:nvSpPr>
            <p:spPr bwMode="auto">
              <a:xfrm>
                <a:off x="4286" y="2341"/>
                <a:ext cx="408" cy="31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47" name="Group 20"/>
            <p:cNvGrpSpPr>
              <a:grpSpLocks/>
            </p:cNvGrpSpPr>
            <p:nvPr/>
          </p:nvGrpSpPr>
          <p:grpSpPr bwMode="auto">
            <a:xfrm rot="5400000">
              <a:off x="3425" y="2885"/>
              <a:ext cx="408" cy="499"/>
              <a:chOff x="4286" y="2341"/>
              <a:chExt cx="408" cy="499"/>
            </a:xfrm>
          </p:grpSpPr>
          <p:sp>
            <p:nvSpPr>
              <p:cNvPr id="304148" name="Oval 21"/>
              <p:cNvSpPr>
                <a:spLocks noChangeArrowheads="1"/>
              </p:cNvSpPr>
              <p:nvPr/>
            </p:nvSpPr>
            <p:spPr bwMode="auto">
              <a:xfrm flipH="1" flipV="1">
                <a:off x="4286" y="2432"/>
                <a:ext cx="408" cy="40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49" name="Rectangle 22"/>
              <p:cNvSpPr>
                <a:spLocks noChangeArrowheads="1"/>
              </p:cNvSpPr>
              <p:nvPr/>
            </p:nvSpPr>
            <p:spPr bwMode="auto">
              <a:xfrm>
                <a:off x="4286" y="2341"/>
                <a:ext cx="408" cy="31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50" name="Group 23"/>
            <p:cNvGrpSpPr>
              <a:grpSpLocks/>
            </p:cNvGrpSpPr>
            <p:nvPr/>
          </p:nvGrpSpPr>
          <p:grpSpPr bwMode="auto">
            <a:xfrm rot="10800000">
              <a:off x="4150" y="3385"/>
              <a:ext cx="408" cy="499"/>
              <a:chOff x="4286" y="2341"/>
              <a:chExt cx="408" cy="499"/>
            </a:xfrm>
          </p:grpSpPr>
          <p:sp>
            <p:nvSpPr>
              <p:cNvPr id="304151" name="Oval 24"/>
              <p:cNvSpPr>
                <a:spLocks noChangeArrowheads="1"/>
              </p:cNvSpPr>
              <p:nvPr/>
            </p:nvSpPr>
            <p:spPr bwMode="auto">
              <a:xfrm flipH="1" flipV="1">
                <a:off x="4286" y="2432"/>
                <a:ext cx="408" cy="40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52" name="Rectangle 25"/>
              <p:cNvSpPr>
                <a:spLocks noChangeArrowheads="1"/>
              </p:cNvSpPr>
              <p:nvPr/>
            </p:nvSpPr>
            <p:spPr bwMode="auto">
              <a:xfrm>
                <a:off x="4286" y="2341"/>
                <a:ext cx="408" cy="31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103450" name="Group 26"/>
          <p:cNvGrpSpPr>
            <a:grpSpLocks/>
          </p:cNvGrpSpPr>
          <p:nvPr/>
        </p:nvGrpSpPr>
        <p:grpSpPr bwMode="auto">
          <a:xfrm>
            <a:off x="7569200" y="2779713"/>
            <a:ext cx="1179513" cy="1179512"/>
            <a:chOff x="3379" y="2160"/>
            <a:chExt cx="1724" cy="1724"/>
          </a:xfrm>
        </p:grpSpPr>
        <p:sp>
          <p:nvSpPr>
            <p:cNvPr id="304154" name="Rectangle 27"/>
            <p:cNvSpPr>
              <a:spLocks noChangeArrowheads="1"/>
            </p:cNvSpPr>
            <p:nvPr/>
          </p:nvSpPr>
          <p:spPr bwMode="auto">
            <a:xfrm>
              <a:off x="3742" y="2522"/>
              <a:ext cx="1225" cy="1225"/>
            </a:xfrm>
            <a:prstGeom prst="rect">
              <a:avLst/>
            </a:prstGeom>
            <a:solidFill>
              <a:srgbClr val="593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04155" name="Group 28"/>
            <p:cNvGrpSpPr>
              <a:grpSpLocks/>
            </p:cNvGrpSpPr>
            <p:nvPr/>
          </p:nvGrpSpPr>
          <p:grpSpPr bwMode="auto">
            <a:xfrm rot="10800000">
              <a:off x="4150" y="2160"/>
              <a:ext cx="408" cy="499"/>
              <a:chOff x="4286" y="2341"/>
              <a:chExt cx="408" cy="499"/>
            </a:xfrm>
          </p:grpSpPr>
          <p:sp>
            <p:nvSpPr>
              <p:cNvPr id="304156" name="Oval 29"/>
              <p:cNvSpPr>
                <a:spLocks noChangeArrowheads="1"/>
              </p:cNvSpPr>
              <p:nvPr/>
            </p:nvSpPr>
            <p:spPr bwMode="auto">
              <a:xfrm>
                <a:off x="4286" y="2432"/>
                <a:ext cx="408" cy="408"/>
              </a:xfrm>
              <a:prstGeom prst="ellipse">
                <a:avLst/>
              </a:prstGeom>
              <a:solidFill>
                <a:srgbClr val="593B1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57" name="Rectangle 30"/>
              <p:cNvSpPr>
                <a:spLocks noChangeArrowheads="1"/>
              </p:cNvSpPr>
              <p:nvPr/>
            </p:nvSpPr>
            <p:spPr bwMode="auto">
              <a:xfrm>
                <a:off x="4286" y="2341"/>
                <a:ext cx="408" cy="318"/>
              </a:xfrm>
              <a:prstGeom prst="rect">
                <a:avLst/>
              </a:prstGeom>
              <a:solidFill>
                <a:srgbClr val="593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58" name="Group 31"/>
            <p:cNvGrpSpPr>
              <a:grpSpLocks/>
            </p:cNvGrpSpPr>
            <p:nvPr/>
          </p:nvGrpSpPr>
          <p:grpSpPr bwMode="auto">
            <a:xfrm rot="5400000">
              <a:off x="4650" y="2885"/>
              <a:ext cx="408" cy="499"/>
              <a:chOff x="4286" y="2341"/>
              <a:chExt cx="408" cy="499"/>
            </a:xfrm>
          </p:grpSpPr>
          <p:sp>
            <p:nvSpPr>
              <p:cNvPr id="304159" name="Oval 32"/>
              <p:cNvSpPr>
                <a:spLocks noChangeArrowheads="1"/>
              </p:cNvSpPr>
              <p:nvPr/>
            </p:nvSpPr>
            <p:spPr bwMode="auto">
              <a:xfrm flipH="1" flipV="1">
                <a:off x="4286" y="2432"/>
                <a:ext cx="408" cy="408"/>
              </a:xfrm>
              <a:prstGeom prst="ellipse">
                <a:avLst/>
              </a:prstGeom>
              <a:solidFill>
                <a:srgbClr val="593B1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60" name="Rectangle 33"/>
              <p:cNvSpPr>
                <a:spLocks noChangeArrowheads="1"/>
              </p:cNvSpPr>
              <p:nvPr/>
            </p:nvSpPr>
            <p:spPr bwMode="auto">
              <a:xfrm>
                <a:off x="4286" y="2341"/>
                <a:ext cx="408" cy="318"/>
              </a:xfrm>
              <a:prstGeom prst="rect">
                <a:avLst/>
              </a:prstGeom>
              <a:solidFill>
                <a:srgbClr val="593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61" name="Group 34"/>
            <p:cNvGrpSpPr>
              <a:grpSpLocks/>
            </p:cNvGrpSpPr>
            <p:nvPr/>
          </p:nvGrpSpPr>
          <p:grpSpPr bwMode="auto">
            <a:xfrm rot="5400000">
              <a:off x="3425" y="2885"/>
              <a:ext cx="408" cy="499"/>
              <a:chOff x="4286" y="2341"/>
              <a:chExt cx="408" cy="499"/>
            </a:xfrm>
          </p:grpSpPr>
          <p:sp>
            <p:nvSpPr>
              <p:cNvPr id="304162" name="Oval 35"/>
              <p:cNvSpPr>
                <a:spLocks noChangeArrowheads="1"/>
              </p:cNvSpPr>
              <p:nvPr/>
            </p:nvSpPr>
            <p:spPr bwMode="auto">
              <a:xfrm flipH="1" flipV="1">
                <a:off x="4286" y="2432"/>
                <a:ext cx="408" cy="408"/>
              </a:xfrm>
              <a:prstGeom prst="ellipse">
                <a:avLst/>
              </a:prstGeom>
              <a:solidFill>
                <a:srgbClr val="593B1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63" name="Rectangle 36"/>
              <p:cNvSpPr>
                <a:spLocks noChangeArrowheads="1"/>
              </p:cNvSpPr>
              <p:nvPr/>
            </p:nvSpPr>
            <p:spPr bwMode="auto">
              <a:xfrm>
                <a:off x="4286" y="2341"/>
                <a:ext cx="408" cy="318"/>
              </a:xfrm>
              <a:prstGeom prst="rect">
                <a:avLst/>
              </a:prstGeom>
              <a:solidFill>
                <a:srgbClr val="593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64" name="Group 37"/>
            <p:cNvGrpSpPr>
              <a:grpSpLocks/>
            </p:cNvGrpSpPr>
            <p:nvPr/>
          </p:nvGrpSpPr>
          <p:grpSpPr bwMode="auto">
            <a:xfrm rot="10800000">
              <a:off x="4150" y="3385"/>
              <a:ext cx="408" cy="499"/>
              <a:chOff x="4286" y="2341"/>
              <a:chExt cx="408" cy="499"/>
            </a:xfrm>
          </p:grpSpPr>
          <p:sp>
            <p:nvSpPr>
              <p:cNvPr id="304165" name="Oval 38"/>
              <p:cNvSpPr>
                <a:spLocks noChangeArrowheads="1"/>
              </p:cNvSpPr>
              <p:nvPr/>
            </p:nvSpPr>
            <p:spPr bwMode="auto">
              <a:xfrm flipH="1" flipV="1">
                <a:off x="4286" y="2432"/>
                <a:ext cx="408" cy="408"/>
              </a:xfrm>
              <a:prstGeom prst="ellipse">
                <a:avLst/>
              </a:prstGeom>
              <a:solidFill>
                <a:srgbClr val="593B1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66" name="Rectangle 39"/>
              <p:cNvSpPr>
                <a:spLocks noChangeArrowheads="1"/>
              </p:cNvSpPr>
              <p:nvPr/>
            </p:nvSpPr>
            <p:spPr bwMode="auto">
              <a:xfrm>
                <a:off x="4286" y="2341"/>
                <a:ext cx="408" cy="318"/>
              </a:xfrm>
              <a:prstGeom prst="rect">
                <a:avLst/>
              </a:prstGeom>
              <a:solidFill>
                <a:srgbClr val="593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103464" name="Group 40"/>
          <p:cNvGrpSpPr>
            <a:grpSpLocks/>
          </p:cNvGrpSpPr>
          <p:nvPr/>
        </p:nvGrpSpPr>
        <p:grpSpPr bwMode="auto">
          <a:xfrm>
            <a:off x="6731000" y="3617913"/>
            <a:ext cx="1179513" cy="1179512"/>
            <a:chOff x="2154" y="2160"/>
            <a:chExt cx="1724" cy="1724"/>
          </a:xfrm>
        </p:grpSpPr>
        <p:sp>
          <p:nvSpPr>
            <p:cNvPr id="304168" name="Rectangle 41"/>
            <p:cNvSpPr>
              <a:spLocks noChangeArrowheads="1"/>
            </p:cNvSpPr>
            <p:nvPr/>
          </p:nvSpPr>
          <p:spPr bwMode="auto">
            <a:xfrm>
              <a:off x="2517" y="2522"/>
              <a:ext cx="1225" cy="1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04169" name="Group 42"/>
            <p:cNvGrpSpPr>
              <a:grpSpLocks/>
            </p:cNvGrpSpPr>
            <p:nvPr/>
          </p:nvGrpSpPr>
          <p:grpSpPr bwMode="auto">
            <a:xfrm rot="10800000">
              <a:off x="2925" y="2160"/>
              <a:ext cx="408" cy="499"/>
              <a:chOff x="4286" y="2341"/>
              <a:chExt cx="408" cy="499"/>
            </a:xfrm>
          </p:grpSpPr>
          <p:sp>
            <p:nvSpPr>
              <p:cNvPr id="304170" name="Oval 43"/>
              <p:cNvSpPr>
                <a:spLocks noChangeArrowheads="1"/>
              </p:cNvSpPr>
              <p:nvPr/>
            </p:nvSpPr>
            <p:spPr bwMode="auto">
              <a:xfrm>
                <a:off x="4286" y="2432"/>
                <a:ext cx="408" cy="4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71" name="Rectangle 44"/>
              <p:cNvSpPr>
                <a:spLocks noChangeArrowheads="1"/>
              </p:cNvSpPr>
              <p:nvPr/>
            </p:nvSpPr>
            <p:spPr bwMode="auto">
              <a:xfrm>
                <a:off x="4286" y="2341"/>
                <a:ext cx="408" cy="3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72" name="Group 45"/>
            <p:cNvGrpSpPr>
              <a:grpSpLocks/>
            </p:cNvGrpSpPr>
            <p:nvPr/>
          </p:nvGrpSpPr>
          <p:grpSpPr bwMode="auto">
            <a:xfrm rot="5400000">
              <a:off x="3425" y="2885"/>
              <a:ext cx="408" cy="499"/>
              <a:chOff x="4286" y="2341"/>
              <a:chExt cx="408" cy="499"/>
            </a:xfrm>
          </p:grpSpPr>
          <p:sp>
            <p:nvSpPr>
              <p:cNvPr id="304173" name="Oval 46"/>
              <p:cNvSpPr>
                <a:spLocks noChangeArrowheads="1"/>
              </p:cNvSpPr>
              <p:nvPr/>
            </p:nvSpPr>
            <p:spPr bwMode="auto">
              <a:xfrm flipH="1" flipV="1">
                <a:off x="4286" y="2432"/>
                <a:ext cx="408" cy="4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74" name="Rectangle 47"/>
              <p:cNvSpPr>
                <a:spLocks noChangeArrowheads="1"/>
              </p:cNvSpPr>
              <p:nvPr/>
            </p:nvSpPr>
            <p:spPr bwMode="auto">
              <a:xfrm>
                <a:off x="4286" y="2341"/>
                <a:ext cx="408" cy="3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75" name="Group 48"/>
            <p:cNvGrpSpPr>
              <a:grpSpLocks/>
            </p:cNvGrpSpPr>
            <p:nvPr/>
          </p:nvGrpSpPr>
          <p:grpSpPr bwMode="auto">
            <a:xfrm rot="5400000">
              <a:off x="2200" y="2885"/>
              <a:ext cx="408" cy="499"/>
              <a:chOff x="4286" y="2341"/>
              <a:chExt cx="408" cy="499"/>
            </a:xfrm>
          </p:grpSpPr>
          <p:sp>
            <p:nvSpPr>
              <p:cNvPr id="304176" name="Oval 49"/>
              <p:cNvSpPr>
                <a:spLocks noChangeArrowheads="1"/>
              </p:cNvSpPr>
              <p:nvPr/>
            </p:nvSpPr>
            <p:spPr bwMode="auto">
              <a:xfrm flipH="1" flipV="1">
                <a:off x="4286" y="2432"/>
                <a:ext cx="408" cy="4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77" name="Rectangle 50"/>
              <p:cNvSpPr>
                <a:spLocks noChangeArrowheads="1"/>
              </p:cNvSpPr>
              <p:nvPr/>
            </p:nvSpPr>
            <p:spPr bwMode="auto">
              <a:xfrm>
                <a:off x="4286" y="2341"/>
                <a:ext cx="408" cy="3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78" name="Group 51"/>
            <p:cNvGrpSpPr>
              <a:grpSpLocks/>
            </p:cNvGrpSpPr>
            <p:nvPr/>
          </p:nvGrpSpPr>
          <p:grpSpPr bwMode="auto">
            <a:xfrm>
              <a:off x="2925" y="3385"/>
              <a:ext cx="408" cy="499"/>
              <a:chOff x="2925" y="3294"/>
              <a:chExt cx="408" cy="499"/>
            </a:xfrm>
          </p:grpSpPr>
          <p:sp>
            <p:nvSpPr>
              <p:cNvPr id="304179" name="Oval 52"/>
              <p:cNvSpPr>
                <a:spLocks noChangeArrowheads="1"/>
              </p:cNvSpPr>
              <p:nvPr/>
            </p:nvSpPr>
            <p:spPr bwMode="auto">
              <a:xfrm rot="10800000" flipH="1" flipV="1">
                <a:off x="2925" y="3294"/>
                <a:ext cx="408" cy="4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80" name="Rectangle 53"/>
              <p:cNvSpPr>
                <a:spLocks noChangeArrowheads="1"/>
              </p:cNvSpPr>
              <p:nvPr/>
            </p:nvSpPr>
            <p:spPr bwMode="auto">
              <a:xfrm rot="10800000">
                <a:off x="2925" y="3475"/>
                <a:ext cx="408" cy="3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103478" name="Group 54"/>
          <p:cNvGrpSpPr>
            <a:grpSpLocks/>
          </p:cNvGrpSpPr>
          <p:nvPr/>
        </p:nvGrpSpPr>
        <p:grpSpPr bwMode="auto">
          <a:xfrm>
            <a:off x="7569200" y="3617913"/>
            <a:ext cx="1179513" cy="1179512"/>
            <a:chOff x="3379" y="2160"/>
            <a:chExt cx="1724" cy="1724"/>
          </a:xfrm>
        </p:grpSpPr>
        <p:sp>
          <p:nvSpPr>
            <p:cNvPr id="304182" name="Rectangle 55"/>
            <p:cNvSpPr>
              <a:spLocks noChangeArrowheads="1"/>
            </p:cNvSpPr>
            <p:nvPr/>
          </p:nvSpPr>
          <p:spPr bwMode="auto">
            <a:xfrm>
              <a:off x="3742" y="2522"/>
              <a:ext cx="1225" cy="1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04183" name="Group 56"/>
            <p:cNvGrpSpPr>
              <a:grpSpLocks/>
            </p:cNvGrpSpPr>
            <p:nvPr/>
          </p:nvGrpSpPr>
          <p:grpSpPr bwMode="auto">
            <a:xfrm rot="10800000">
              <a:off x="4150" y="2160"/>
              <a:ext cx="408" cy="499"/>
              <a:chOff x="4286" y="2341"/>
              <a:chExt cx="408" cy="499"/>
            </a:xfrm>
          </p:grpSpPr>
          <p:sp>
            <p:nvSpPr>
              <p:cNvPr id="304184" name="Oval 57"/>
              <p:cNvSpPr>
                <a:spLocks noChangeArrowheads="1"/>
              </p:cNvSpPr>
              <p:nvPr/>
            </p:nvSpPr>
            <p:spPr bwMode="auto">
              <a:xfrm>
                <a:off x="4286" y="2432"/>
                <a:ext cx="408" cy="4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85" name="Rectangle 58"/>
              <p:cNvSpPr>
                <a:spLocks noChangeArrowheads="1"/>
              </p:cNvSpPr>
              <p:nvPr/>
            </p:nvSpPr>
            <p:spPr bwMode="auto">
              <a:xfrm>
                <a:off x="4286" y="2341"/>
                <a:ext cx="408" cy="3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86" name="Group 59"/>
            <p:cNvGrpSpPr>
              <a:grpSpLocks/>
            </p:cNvGrpSpPr>
            <p:nvPr/>
          </p:nvGrpSpPr>
          <p:grpSpPr bwMode="auto">
            <a:xfrm rot="5400000">
              <a:off x="4650" y="2885"/>
              <a:ext cx="408" cy="499"/>
              <a:chOff x="4286" y="2341"/>
              <a:chExt cx="408" cy="499"/>
            </a:xfrm>
          </p:grpSpPr>
          <p:sp>
            <p:nvSpPr>
              <p:cNvPr id="304187" name="Oval 60"/>
              <p:cNvSpPr>
                <a:spLocks noChangeArrowheads="1"/>
              </p:cNvSpPr>
              <p:nvPr/>
            </p:nvSpPr>
            <p:spPr bwMode="auto">
              <a:xfrm flipH="1" flipV="1">
                <a:off x="4286" y="2432"/>
                <a:ext cx="408" cy="4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88" name="Rectangle 61"/>
              <p:cNvSpPr>
                <a:spLocks noChangeArrowheads="1"/>
              </p:cNvSpPr>
              <p:nvPr/>
            </p:nvSpPr>
            <p:spPr bwMode="auto">
              <a:xfrm>
                <a:off x="4286" y="2341"/>
                <a:ext cx="408" cy="3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89" name="Group 62"/>
            <p:cNvGrpSpPr>
              <a:grpSpLocks/>
            </p:cNvGrpSpPr>
            <p:nvPr/>
          </p:nvGrpSpPr>
          <p:grpSpPr bwMode="auto">
            <a:xfrm rot="5400000">
              <a:off x="3425" y="2885"/>
              <a:ext cx="408" cy="499"/>
              <a:chOff x="4286" y="2341"/>
              <a:chExt cx="408" cy="499"/>
            </a:xfrm>
          </p:grpSpPr>
          <p:sp>
            <p:nvSpPr>
              <p:cNvPr id="304190" name="Oval 63"/>
              <p:cNvSpPr>
                <a:spLocks noChangeArrowheads="1"/>
              </p:cNvSpPr>
              <p:nvPr/>
            </p:nvSpPr>
            <p:spPr bwMode="auto">
              <a:xfrm flipH="1" flipV="1">
                <a:off x="4286" y="2432"/>
                <a:ext cx="408" cy="4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91" name="Rectangle 64"/>
              <p:cNvSpPr>
                <a:spLocks noChangeArrowheads="1"/>
              </p:cNvSpPr>
              <p:nvPr/>
            </p:nvSpPr>
            <p:spPr bwMode="auto">
              <a:xfrm>
                <a:off x="4286" y="2341"/>
                <a:ext cx="408" cy="3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4192" name="Group 65"/>
            <p:cNvGrpSpPr>
              <a:grpSpLocks/>
            </p:cNvGrpSpPr>
            <p:nvPr/>
          </p:nvGrpSpPr>
          <p:grpSpPr bwMode="auto">
            <a:xfrm rot="10800000">
              <a:off x="4150" y="3385"/>
              <a:ext cx="408" cy="499"/>
              <a:chOff x="4286" y="2341"/>
              <a:chExt cx="408" cy="499"/>
            </a:xfrm>
          </p:grpSpPr>
          <p:sp>
            <p:nvSpPr>
              <p:cNvPr id="304193" name="Oval 66"/>
              <p:cNvSpPr>
                <a:spLocks noChangeArrowheads="1"/>
              </p:cNvSpPr>
              <p:nvPr/>
            </p:nvSpPr>
            <p:spPr bwMode="auto">
              <a:xfrm flipH="1" flipV="1">
                <a:off x="4286" y="2432"/>
                <a:ext cx="408" cy="4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4194" name="Rectangle 67"/>
              <p:cNvSpPr>
                <a:spLocks noChangeArrowheads="1"/>
              </p:cNvSpPr>
              <p:nvPr/>
            </p:nvSpPr>
            <p:spPr bwMode="auto">
              <a:xfrm>
                <a:off x="4286" y="2341"/>
                <a:ext cx="408" cy="3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03493" name="AutoShape 69"/>
          <p:cNvSpPr>
            <a:spLocks/>
          </p:cNvSpPr>
          <p:nvPr/>
        </p:nvSpPr>
        <p:spPr bwMode="auto">
          <a:xfrm>
            <a:off x="3851275" y="1484313"/>
            <a:ext cx="576263" cy="4465637"/>
          </a:xfrm>
          <a:prstGeom prst="rightBrace">
            <a:avLst>
              <a:gd name="adj1" fmla="val 64578"/>
              <a:gd name="adj2" fmla="val 50000"/>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it-IT" b="1">
              <a:solidFill>
                <a:srgbClr val="FF0000"/>
              </a:solidFill>
            </a:endParaRPr>
          </a:p>
        </p:txBody>
      </p:sp>
      <p:sp>
        <p:nvSpPr>
          <p:cNvPr id="304197" name="Rectangle 2"/>
          <p:cNvSpPr>
            <a:spLocks noChangeArrowheads="1"/>
          </p:cNvSpPr>
          <p:nvPr/>
        </p:nvSpPr>
        <p:spPr bwMode="auto">
          <a:xfrm>
            <a:off x="539750" y="908050"/>
            <a:ext cx="83518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l-GR" sz="3600" b="1">
                <a:solidFill>
                  <a:schemeClr val="accent2"/>
                </a:solidFill>
                <a:latin typeface="Calibri" charset="0"/>
              </a:rPr>
              <a:t>Διαδρομές απόκτησης προσόντων</a:t>
            </a:r>
          </a:p>
        </p:txBody>
      </p:sp>
      <p:sp>
        <p:nvSpPr>
          <p:cNvPr id="2" name="Text Box 68"/>
          <p:cNvSpPr txBox="1">
            <a:spLocks noChangeArrowheads="1"/>
          </p:cNvSpPr>
          <p:nvPr/>
        </p:nvSpPr>
        <p:spPr bwMode="auto">
          <a:xfrm>
            <a:off x="4427538" y="2924175"/>
            <a:ext cx="20875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el-GR" b="1">
                <a:solidFill>
                  <a:srgbClr val="FF0000"/>
                </a:solidFill>
                <a:latin typeface="Calibri" charset="0"/>
              </a:rPr>
              <a:t>Αξιολόγηση &amp; επικύρωση μαθησιακών αποτελεσμάτων</a:t>
            </a:r>
            <a:endParaRPr lang="en-GB" b="1">
              <a:latin typeface="Calibri" charset="0"/>
            </a:endParaRPr>
          </a:p>
        </p:txBody>
      </p:sp>
      <p:sp>
        <p:nvSpPr>
          <p:cNvPr id="304199" name="Text Box 71"/>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l-GR" sz="1200">
                <a:solidFill>
                  <a:schemeClr val="bg1"/>
                </a:solidFill>
                <a:latin typeface="Calibri" charset="0"/>
              </a:rPr>
              <a:t>Λουκάς Ζαχείλας, </a:t>
            </a:r>
            <a:r>
              <a:rPr lang="en-GB" sz="1200">
                <a:solidFill>
                  <a:schemeClr val="bg1"/>
                </a:solidFill>
                <a:latin typeface="Calibri" charset="0"/>
              </a:rPr>
              <a:t>Cedefop</a:t>
            </a:r>
            <a:endParaRPr lang="el-GR" sz="1200">
              <a:solidFill>
                <a:schemeClr val="bg1"/>
              </a:solidFill>
              <a:latin typeface="Calibri" charset="0"/>
            </a:endParaRPr>
          </a:p>
        </p:txBody>
      </p:sp>
      <p:sp>
        <p:nvSpPr>
          <p:cNvPr id="304200" name="Θέση αριθμού διαφάνειας 5"/>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fld id="{12DFE939-62F5-BE47-AA7C-5DA7E7A16C82}" type="slidenum">
              <a:rPr lang="en-GB" sz="1400">
                <a:solidFill>
                  <a:schemeClr val="bg1"/>
                </a:solidFill>
              </a:rPr>
              <a:pPr algn="r"/>
              <a:t>10</a:t>
            </a:fld>
            <a:endParaRPr lang="en-GB" sz="1400">
              <a:solidFill>
                <a:schemeClr val="bg1"/>
              </a:solidFill>
            </a:endParaRPr>
          </a:p>
        </p:txBody>
      </p:sp>
    </p:spTree>
    <p:extLst>
      <p:ext uri="{BB962C8B-B14F-4D97-AF65-F5344CB8AC3E}">
        <p14:creationId xmlns:p14="http://schemas.microsoft.com/office/powerpoint/2010/main" val="2714644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93"/>
                                        </p:tgtEl>
                                        <p:attrNameLst>
                                          <p:attrName>style.visibility</p:attrName>
                                        </p:attrNameLst>
                                      </p:cBhvr>
                                      <p:to>
                                        <p:strVal val="visible"/>
                                      </p:to>
                                    </p:set>
                                    <p:animEffect transition="in" filter="box(in)">
                                      <p:cBhvr>
                                        <p:cTn id="7" dur="500"/>
                                        <p:tgtEl>
                                          <p:spTgt spid="103493"/>
                                        </p:tgtEl>
                                      </p:cBhvr>
                                    </p:animEffect>
                                  </p:childTnLst>
                                </p:cTn>
                              </p:par>
                              <p:par>
                                <p:cTn id="8" presetID="0" presetClass="path" presetSubtype="0" accel="50000" decel="50000" fill="hold" nodeType="withEffect">
                                  <p:stCondLst>
                                    <p:cond delay="0"/>
                                  </p:stCondLst>
                                  <p:childTnLst>
                                    <p:animMotion origin="layout" path="M 5.27778E-6 -1.50289E-6 L -0.02361 -0.19931 " pathEditMode="relative" ptsTypes="AA">
                                      <p:cBhvr>
                                        <p:cTn id="9" dur="2000" spd="-100000" fill="hold"/>
                                        <p:tgtEl>
                                          <p:spTgt spid="103436"/>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2.5E-6 -1.50289E-6 L -0.11806 0.283 " pathEditMode="relative" ptsTypes="AA">
                                      <p:cBhvr>
                                        <p:cTn id="11" dur="2000" spd="-100000" fill="hold"/>
                                        <p:tgtEl>
                                          <p:spTgt spid="103450"/>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2.5E-6 -9.24855E-7 L -0.13385 -9.24855E-7 " pathEditMode="relative" ptsTypes="AA">
                                      <p:cBhvr>
                                        <p:cTn id="13" dur="2000" spd="-100000" fill="hold"/>
                                        <p:tgtEl>
                                          <p:spTgt spid="103478"/>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5.27778E-6 -9.24855E-7 L -0.02361 -0.15723 " pathEditMode="relative" ptsTypes="AA">
                                      <p:cBhvr>
                                        <p:cTn id="15" dur="2000" spd="-100000" fill="hold"/>
                                        <p:tgtEl>
                                          <p:spTgt spid="103464"/>
                                        </p:tgtEl>
                                        <p:attrNameLst>
                                          <p:attrName>ppt_x</p:attrName>
                                          <p:attrName>ppt_y</p:attrName>
                                        </p:attrNameLst>
                                      </p:cBhvr>
                                    </p:animMotion>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3435"/>
                                        </p:tgtEl>
                                        <p:attrNameLst>
                                          <p:attrName>style.visibility</p:attrName>
                                        </p:attrNameLst>
                                      </p:cBhvr>
                                      <p:to>
                                        <p:strVal val="visible"/>
                                      </p:to>
                                    </p:set>
                                    <p:animEffect transition="in" filter="fade">
                                      <p:cBhvr>
                                        <p:cTn id="19" dur="1000"/>
                                        <p:tgtEl>
                                          <p:spTgt spid="1034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3426"/>
                                        </p:tgtEl>
                                        <p:attrNameLst>
                                          <p:attrName>style.visibility</p:attrName>
                                        </p:attrNameLst>
                                      </p:cBhvr>
                                      <p:to>
                                        <p:strVal val="visible"/>
                                      </p:to>
                                    </p:set>
                                    <p:animEffect transition="in" filter="fade">
                                      <p:cBhvr>
                                        <p:cTn id="22" dur="1000"/>
                                        <p:tgtEl>
                                          <p:spTgt spid="1034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p:bldP spid="103435" grpId="0"/>
      <p:bldP spid="10349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611188" y="981075"/>
            <a:ext cx="8013700" cy="792163"/>
          </a:xfrm>
        </p:spPr>
        <p:txBody>
          <a:bodyPr/>
          <a:lstStyle/>
          <a:p>
            <a:pPr eaLnBrk="1" hangingPunct="1"/>
            <a:r>
              <a:rPr lang="el-GR" sz="3600" b="1" dirty="0" smtClean="0">
                <a:solidFill>
                  <a:schemeClr val="accent2"/>
                </a:solidFill>
                <a:latin typeface="Calibri" pitchFamily="34" charset="0"/>
              </a:rPr>
              <a:t>Το κλειδί: Μαθησιακά αποτελέσματα</a:t>
            </a:r>
            <a:endParaRPr lang="el-GR" sz="3600" dirty="0" smtClean="0"/>
          </a:p>
        </p:txBody>
      </p:sp>
      <p:sp>
        <p:nvSpPr>
          <p:cNvPr id="17411" name="Θέση περιεχομένου 2"/>
          <p:cNvSpPr>
            <a:spLocks noGrp="1"/>
          </p:cNvSpPr>
          <p:nvPr>
            <p:ph sz="half" idx="1"/>
          </p:nvPr>
        </p:nvSpPr>
        <p:spPr>
          <a:xfrm>
            <a:off x="250825" y="2133600"/>
            <a:ext cx="4752975" cy="3600450"/>
          </a:xfrm>
        </p:spPr>
        <p:txBody>
          <a:bodyPr/>
          <a:lstStyle/>
          <a:p>
            <a:pPr marL="0" indent="0" eaLnBrk="1" hangingPunct="1">
              <a:buFontTx/>
              <a:buNone/>
            </a:pPr>
            <a:r>
              <a:rPr lang="el-GR" sz="1800" dirty="0" smtClean="0">
                <a:latin typeface="Calibri" pitchFamily="34" charset="0"/>
              </a:rPr>
              <a:t>Όλες οι πρωτοβουλίες στο χώρο της Δια Βίου Μάθησης βασίζονται στην αρχή των </a:t>
            </a:r>
            <a:r>
              <a:rPr lang="el-GR" sz="1800" b="1" dirty="0" smtClean="0">
                <a:latin typeface="Calibri" pitchFamily="34" charset="0"/>
              </a:rPr>
              <a:t>μαθησιακών αποτελεσμάτων</a:t>
            </a:r>
            <a:r>
              <a:rPr lang="el-GR" sz="1800" dirty="0" smtClean="0">
                <a:latin typeface="Calibri" pitchFamily="34" charset="0"/>
              </a:rPr>
              <a:t>, δηλαδή στο τι γνωρίζει και μπορεί να κάνει ο ενδιαφερόμενος μετά την ολοκλήρωση μιας οποιασδήποτε μαθησιακής διαδικασίας. </a:t>
            </a:r>
          </a:p>
          <a:p>
            <a:pPr marL="0" indent="0" eaLnBrk="1" hangingPunct="1">
              <a:buFontTx/>
              <a:buNone/>
            </a:pPr>
            <a:endParaRPr lang="el-GR" sz="1800" dirty="0" smtClean="0">
              <a:latin typeface="Calibri" pitchFamily="34" charset="0"/>
            </a:endParaRPr>
          </a:p>
          <a:p>
            <a:pPr marL="0" indent="0" eaLnBrk="1" hangingPunct="1">
              <a:buFontTx/>
              <a:buNone/>
            </a:pPr>
            <a:r>
              <a:rPr lang="el-GR" sz="1800" dirty="0" smtClean="0">
                <a:latin typeface="Calibri" pitchFamily="34" charset="0"/>
              </a:rPr>
              <a:t>Αυτή η αρχή είναι στον πυρήνα όλων των </a:t>
            </a:r>
            <a:r>
              <a:rPr lang="el-GR" sz="1800" b="1" dirty="0" smtClean="0">
                <a:latin typeface="Calibri" pitchFamily="34" charset="0"/>
              </a:rPr>
              <a:t>Ευρωπαϊκών εργαλείων</a:t>
            </a:r>
            <a:r>
              <a:rPr lang="el-GR" sz="1800" dirty="0" smtClean="0">
                <a:latin typeface="Calibri" pitchFamily="34" charset="0"/>
              </a:rPr>
              <a:t> δηλαδή στο </a:t>
            </a:r>
            <a:r>
              <a:rPr lang="en-GB" sz="1800" dirty="0" smtClean="0">
                <a:latin typeface="Calibri" pitchFamily="34" charset="0"/>
              </a:rPr>
              <a:t>EQF, </a:t>
            </a:r>
            <a:r>
              <a:rPr lang="el-GR" sz="1800" dirty="0" smtClean="0">
                <a:latin typeface="Calibri" pitchFamily="34" charset="0"/>
              </a:rPr>
              <a:t>το </a:t>
            </a:r>
            <a:r>
              <a:rPr lang="en-GB" sz="1800" dirty="0" smtClean="0">
                <a:latin typeface="Calibri" pitchFamily="34" charset="0"/>
              </a:rPr>
              <a:t>ECVET, </a:t>
            </a:r>
            <a:r>
              <a:rPr lang="el-GR" sz="1800" dirty="0" smtClean="0">
                <a:latin typeface="Calibri" pitchFamily="34" charset="0"/>
              </a:rPr>
              <a:t>το </a:t>
            </a:r>
            <a:r>
              <a:rPr lang="en-GB" sz="1800" dirty="0" smtClean="0">
                <a:latin typeface="Calibri" pitchFamily="34" charset="0"/>
              </a:rPr>
              <a:t>EQARF </a:t>
            </a:r>
            <a:r>
              <a:rPr lang="el-GR" sz="1800" dirty="0" smtClean="0">
                <a:latin typeface="Calibri" pitchFamily="34" charset="0"/>
              </a:rPr>
              <a:t>και το </a:t>
            </a:r>
            <a:r>
              <a:rPr lang="en-GB" sz="1800" dirty="0" smtClean="0">
                <a:latin typeface="Calibri" pitchFamily="34" charset="0"/>
              </a:rPr>
              <a:t>Europass</a:t>
            </a:r>
            <a:r>
              <a:rPr lang="el-GR" sz="1800" dirty="0" smtClean="0">
                <a:latin typeface="Calibri" pitchFamily="34" charset="0"/>
              </a:rPr>
              <a:t>. </a:t>
            </a:r>
          </a:p>
        </p:txBody>
      </p:sp>
      <p:sp>
        <p:nvSpPr>
          <p:cNvPr id="17412" name="Θέση αριθμού διαφάνειας 4"/>
          <p:cNvSpPr>
            <a:spLocks noGrp="1"/>
          </p:cNvSpPr>
          <p:nvPr>
            <p:ph type="sldNum"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125474-8E90-464E-8764-9DC830660CAE}" type="slidenum">
              <a:rPr lang="en-GB" smtClean="0">
                <a:solidFill>
                  <a:schemeClr val="bg1"/>
                </a:solidFill>
              </a:rPr>
              <a:pPr eaLnBrk="1" hangingPunct="1"/>
              <a:t>11</a:t>
            </a:fld>
            <a:endParaRPr lang="en-GB" smtClean="0">
              <a:solidFill>
                <a:schemeClr val="bg1"/>
              </a:solidFill>
            </a:endParaRPr>
          </a:p>
        </p:txBody>
      </p:sp>
      <p:pic>
        <p:nvPicPr>
          <p:cNvPr id="17413" name="Picture 7" descr="MP90031558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276475"/>
            <a:ext cx="32035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8"/>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idx="4294967295"/>
          </p:nvPr>
        </p:nvSpPr>
        <p:spPr>
          <a:xfrm>
            <a:off x="395288" y="765175"/>
            <a:ext cx="8229600" cy="1143000"/>
          </a:xfrm>
        </p:spPr>
        <p:txBody>
          <a:bodyPr/>
          <a:lstStyle/>
          <a:p>
            <a:r>
              <a:rPr lang="el-GR" sz="3200" b="1" smtClean="0">
                <a:solidFill>
                  <a:schemeClr val="accent2"/>
                </a:solidFill>
                <a:latin typeface="Calibri" pitchFamily="34" charset="0"/>
              </a:rPr>
              <a:t>Μαθησιακά αποτελέσματα: </a:t>
            </a:r>
            <a:br>
              <a:rPr lang="el-GR" sz="3200" b="1" smtClean="0">
                <a:solidFill>
                  <a:schemeClr val="accent2"/>
                </a:solidFill>
                <a:latin typeface="Calibri" pitchFamily="34" charset="0"/>
              </a:rPr>
            </a:br>
            <a:r>
              <a:rPr lang="el-GR" sz="3200" b="1" smtClean="0">
                <a:solidFill>
                  <a:schemeClr val="accent2"/>
                </a:solidFill>
                <a:latin typeface="Calibri" pitchFamily="34" charset="0"/>
              </a:rPr>
              <a:t>Γνώσεις, δεξιότητες, ικανότητες</a:t>
            </a:r>
            <a:r>
              <a:rPr lang="el-GR" sz="2500" b="1" smtClean="0">
                <a:solidFill>
                  <a:schemeClr val="accent2"/>
                </a:solidFill>
              </a:rPr>
              <a:t> </a:t>
            </a:r>
          </a:p>
        </p:txBody>
      </p:sp>
      <p:sp>
        <p:nvSpPr>
          <p:cNvPr id="266246" name="Text Box 7"/>
          <p:cNvSpPr txBox="1">
            <a:spLocks noChangeArrowheads="1"/>
          </p:cNvSpPr>
          <p:nvPr/>
        </p:nvSpPr>
        <p:spPr bwMode="auto">
          <a:xfrm>
            <a:off x="4342706" y="2132856"/>
            <a:ext cx="387248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sz="2000" b="1" dirty="0">
                <a:latin typeface="Calibri" pitchFamily="34" charset="0"/>
              </a:rPr>
              <a:t>Γνώση</a:t>
            </a:r>
            <a:r>
              <a:rPr lang="el-GR" sz="2000" dirty="0">
                <a:latin typeface="Calibri" pitchFamily="34" charset="0"/>
              </a:rPr>
              <a:t>: αν χτυπήσω πλάγια την μπάλα παίρνει φάλτσο</a:t>
            </a:r>
          </a:p>
          <a:p>
            <a:endParaRPr lang="el-GR" sz="2000" dirty="0">
              <a:latin typeface="Calibri" pitchFamily="34" charset="0"/>
            </a:endParaRPr>
          </a:p>
          <a:p>
            <a:r>
              <a:rPr lang="el-GR" sz="2000" b="1" dirty="0">
                <a:latin typeface="Calibri" pitchFamily="34" charset="0"/>
              </a:rPr>
              <a:t>Δεξιότητα</a:t>
            </a:r>
            <a:r>
              <a:rPr lang="el-GR" sz="2000" dirty="0">
                <a:latin typeface="Calibri" pitchFamily="34" charset="0"/>
              </a:rPr>
              <a:t>: μπορώ να δώσω φάλτσο στη μπάλα</a:t>
            </a:r>
          </a:p>
          <a:p>
            <a:endParaRPr lang="el-GR" sz="2000" dirty="0">
              <a:latin typeface="Calibri" pitchFamily="34" charset="0"/>
            </a:endParaRPr>
          </a:p>
          <a:p>
            <a:r>
              <a:rPr lang="el-GR" sz="2000" b="1" dirty="0">
                <a:latin typeface="Calibri" pitchFamily="34" charset="0"/>
              </a:rPr>
              <a:t>Ικανότητα</a:t>
            </a:r>
            <a:r>
              <a:rPr lang="el-GR" sz="2000" dirty="0">
                <a:latin typeface="Calibri" pitchFamily="34" charset="0"/>
              </a:rPr>
              <a:t>: μπορώ να δώσω φάλτσο στη μπάλα και να τη στέλνω στο σωστό σημείο παρότι μπορεί να έχω μπροστά μου 3 αμυντικούς</a:t>
            </a:r>
          </a:p>
          <a:p>
            <a:endParaRPr lang="el-GR" sz="2000" dirty="0">
              <a:latin typeface="Calibri" pitchFamily="34" charset="0"/>
            </a:endParaRPr>
          </a:p>
        </p:txBody>
      </p:sp>
      <p:sp>
        <p:nvSpPr>
          <p:cNvPr id="266247" name="Text Box 7"/>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266248" name="Θέση αριθμού διαφάνειας 5"/>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03C859AE-1496-49AF-9CFB-1648CD717AA4}" type="slidenum">
              <a:rPr lang="en-GB" sz="1400">
                <a:solidFill>
                  <a:schemeClr val="bg1"/>
                </a:solidFill>
              </a:rPr>
              <a:pPr algn="r"/>
              <a:t>12</a:t>
            </a:fld>
            <a:endParaRPr lang="en-GB" sz="14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005608"/>
            <a:ext cx="3249910" cy="3249910"/>
          </a:xfrm>
          <a:prstGeom prst="rect">
            <a:avLst/>
          </a:prstGeom>
        </p:spPr>
      </p:pic>
    </p:spTree>
    <p:extLst>
      <p:ext uri="{BB962C8B-B14F-4D97-AF65-F5344CB8AC3E}">
        <p14:creationId xmlns:p14="http://schemas.microsoft.com/office/powerpoint/2010/main" val="3040563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AutoShape 3"/>
          <p:cNvSpPr>
            <a:spLocks noChangeArrowheads="1"/>
          </p:cNvSpPr>
          <p:nvPr/>
        </p:nvSpPr>
        <p:spPr bwMode="auto">
          <a:xfrm>
            <a:off x="755577" y="1556793"/>
            <a:ext cx="2954496" cy="2590768"/>
          </a:xfrm>
          <a:prstGeom prst="roundRect">
            <a:avLst>
              <a:gd name="adj" fmla="val 16667"/>
            </a:avLst>
          </a:prstGeom>
          <a:solidFill>
            <a:srgbClr val="FFCC00"/>
          </a:solidFill>
          <a:ln w="9525" algn="ctr">
            <a:solidFill>
              <a:srgbClr val="FFCC00"/>
            </a:solidFill>
            <a:round/>
            <a:headEnd/>
            <a:tailEnd/>
          </a:ln>
          <a:scene3d>
            <a:camera prst="isometricTopUp"/>
            <a:lightRig rig="threePt" dir="t"/>
          </a:scene3d>
          <a:sp3d prstMaterial="matte">
            <a:bevelT/>
          </a:sp3d>
        </p:spPr>
        <p:txBody>
          <a:bodyPr anchor="ctr"/>
          <a:lstStyle/>
          <a:p>
            <a:pPr marL="268288" indent="-268288">
              <a:defRPr/>
            </a:pPr>
            <a:r>
              <a:rPr lang="el-GR" sz="2400" b="1" dirty="0">
                <a:solidFill>
                  <a:srgbClr val="120402"/>
                </a:solidFill>
                <a:ea typeface="ＭＳ Ｐゴシック" pitchFamily="-112" charset="-128"/>
              </a:rPr>
              <a:t>ΜΕ ΒΑΣΗ ΤΙΣ ΕΙΣΡΟΕΣ</a:t>
            </a:r>
            <a:endParaRPr lang="en-GB" sz="2400" b="1" dirty="0">
              <a:solidFill>
                <a:srgbClr val="120402"/>
              </a:solidFill>
              <a:ea typeface="ＭＳ Ｐゴシック" pitchFamily="-112" charset="-128"/>
            </a:endParaRPr>
          </a:p>
          <a:p>
            <a:pPr marL="268288" indent="-268288">
              <a:buFont typeface="Wingdings" pitchFamily="2" charset="2"/>
              <a:buNone/>
              <a:defRPr/>
            </a:pPr>
            <a:r>
              <a:rPr lang="en-GB" sz="2400" b="1" dirty="0">
                <a:solidFill>
                  <a:srgbClr val="120402"/>
                </a:solidFill>
                <a:ea typeface="ＭＳ Ｐゴシック" pitchFamily="-112" charset="-128"/>
              </a:rPr>
              <a:t>+ </a:t>
            </a:r>
            <a:r>
              <a:rPr lang="el-GR" sz="2000" b="1" dirty="0">
                <a:solidFill>
                  <a:srgbClr val="120402"/>
                </a:solidFill>
                <a:ea typeface="ＭＳ Ｐゴシック" pitchFamily="-112" charset="-128"/>
              </a:rPr>
              <a:t>διάρκεια</a:t>
            </a:r>
            <a:endParaRPr lang="en-GB" sz="2000" b="1" dirty="0">
              <a:solidFill>
                <a:srgbClr val="120402"/>
              </a:solidFill>
              <a:ea typeface="ＭＳ Ｐゴシック" pitchFamily="-112" charset="-128"/>
            </a:endParaRPr>
          </a:p>
          <a:p>
            <a:pPr marL="268288" indent="-268288">
              <a:buFont typeface="Wingdings" pitchFamily="2" charset="2"/>
              <a:buNone/>
              <a:defRPr/>
            </a:pPr>
            <a:r>
              <a:rPr lang="en-GB" sz="2000" b="1" dirty="0">
                <a:solidFill>
                  <a:srgbClr val="120402"/>
                </a:solidFill>
                <a:ea typeface="ＭＳ Ｐゴシック" pitchFamily="-112" charset="-128"/>
              </a:rPr>
              <a:t>+ </a:t>
            </a:r>
            <a:r>
              <a:rPr lang="el-GR" sz="2000" b="1" dirty="0">
                <a:solidFill>
                  <a:srgbClr val="120402"/>
                </a:solidFill>
                <a:ea typeface="ＭＳ Ｐゴシック" pitchFamily="-112" charset="-128"/>
              </a:rPr>
              <a:t>τύπος</a:t>
            </a:r>
            <a:endParaRPr lang="en-GB" sz="2000" b="1" dirty="0">
              <a:solidFill>
                <a:srgbClr val="120402"/>
              </a:solidFill>
              <a:ea typeface="ＭＳ Ｐゴシック" pitchFamily="-112" charset="-128"/>
            </a:endParaRPr>
          </a:p>
          <a:p>
            <a:pPr marL="268288" indent="-268288">
              <a:buFont typeface="Wingdings" pitchFamily="2" charset="2"/>
              <a:buNone/>
              <a:defRPr/>
            </a:pPr>
            <a:r>
              <a:rPr lang="en-GB" sz="2000" b="1" dirty="0">
                <a:solidFill>
                  <a:srgbClr val="120402"/>
                </a:solidFill>
                <a:ea typeface="ＭＳ Ｐゴシック" pitchFamily="-112" charset="-128"/>
              </a:rPr>
              <a:t>+ </a:t>
            </a:r>
            <a:r>
              <a:rPr lang="el-GR" sz="2000" b="1" dirty="0">
                <a:solidFill>
                  <a:srgbClr val="120402"/>
                </a:solidFill>
                <a:ea typeface="ＭＳ Ｐゴシック" pitchFamily="-112" charset="-128"/>
              </a:rPr>
              <a:t>χώρος</a:t>
            </a:r>
            <a:endParaRPr lang="en-GB" sz="2000" b="1" dirty="0">
              <a:solidFill>
                <a:srgbClr val="120402"/>
              </a:solidFill>
              <a:ea typeface="ＭＳ Ｐゴシック" pitchFamily="-112" charset="-128"/>
            </a:endParaRPr>
          </a:p>
          <a:p>
            <a:pPr marL="268288" indent="-268288">
              <a:buFont typeface="Wingdings" pitchFamily="2" charset="2"/>
              <a:buNone/>
              <a:defRPr/>
            </a:pPr>
            <a:r>
              <a:rPr lang="en-GB" sz="2000" b="1" dirty="0">
                <a:solidFill>
                  <a:srgbClr val="120402"/>
                </a:solidFill>
                <a:ea typeface="ＭＳ Ｐゴシック" pitchFamily="-112" charset="-128"/>
              </a:rPr>
              <a:t>+ </a:t>
            </a:r>
            <a:r>
              <a:rPr lang="el-GR" sz="2000" b="1" dirty="0">
                <a:solidFill>
                  <a:srgbClr val="120402"/>
                </a:solidFill>
                <a:ea typeface="ＭＳ Ｐゴシック" pitchFamily="-112" charset="-128"/>
              </a:rPr>
              <a:t>πρόγραμμα</a:t>
            </a:r>
            <a:endParaRPr lang="en-GB" sz="2000" b="1" dirty="0">
              <a:solidFill>
                <a:srgbClr val="120402"/>
              </a:solidFill>
              <a:ea typeface="ＭＳ Ｐゴシック" pitchFamily="-112" charset="-128"/>
            </a:endParaRPr>
          </a:p>
          <a:p>
            <a:pPr marL="268288" indent="-268288">
              <a:buFont typeface="Wingdings" pitchFamily="2" charset="2"/>
              <a:buNone/>
              <a:defRPr/>
            </a:pPr>
            <a:r>
              <a:rPr lang="en-GB" sz="2000" b="1" dirty="0">
                <a:solidFill>
                  <a:srgbClr val="120402"/>
                </a:solidFill>
                <a:ea typeface="ＭＳ Ｐゴシック" pitchFamily="-112" charset="-128"/>
              </a:rPr>
              <a:t>+ </a:t>
            </a:r>
            <a:r>
              <a:rPr lang="el-GR" sz="2000" b="1" dirty="0">
                <a:solidFill>
                  <a:srgbClr val="120402"/>
                </a:solidFill>
                <a:ea typeface="ＭＳ Ｐゴシック" pitchFamily="-112" charset="-128"/>
              </a:rPr>
              <a:t>ινστιτούτο</a:t>
            </a:r>
            <a:endParaRPr lang="en-GB" sz="2000" b="1" dirty="0">
              <a:solidFill>
                <a:srgbClr val="120402"/>
              </a:solidFill>
              <a:ea typeface="ＭＳ Ｐゴシック" pitchFamily="-112" charset="-128"/>
            </a:endParaRPr>
          </a:p>
        </p:txBody>
      </p:sp>
      <p:sp>
        <p:nvSpPr>
          <p:cNvPr id="100356" name="AutoShape 4"/>
          <p:cNvSpPr>
            <a:spLocks noChangeArrowheads="1"/>
          </p:cNvSpPr>
          <p:nvPr/>
        </p:nvSpPr>
        <p:spPr bwMode="auto">
          <a:xfrm>
            <a:off x="4427984" y="2773100"/>
            <a:ext cx="4067258" cy="3516327"/>
          </a:xfrm>
          <a:prstGeom prst="roundRect">
            <a:avLst>
              <a:gd name="adj" fmla="val 16667"/>
            </a:avLst>
          </a:prstGeom>
          <a:solidFill>
            <a:srgbClr val="FFCC00"/>
          </a:solidFill>
          <a:ln w="9525" algn="ctr">
            <a:solidFill>
              <a:srgbClr val="FFCC00"/>
            </a:solidFill>
            <a:round/>
            <a:headEnd/>
            <a:tailEnd/>
          </a:ln>
          <a:scene3d>
            <a:camera prst="isometricTopUp"/>
            <a:lightRig rig="threePt" dir="t"/>
          </a:scene3d>
          <a:sp3d prstMaterial="matte">
            <a:bevelT/>
          </a:sp3d>
        </p:spPr>
        <p:txBody>
          <a:bodyPr anchor="ctr"/>
          <a:lstStyle/>
          <a:p>
            <a:pPr marL="268288" indent="-268288">
              <a:defRPr/>
            </a:pPr>
            <a:r>
              <a:rPr lang="el-GR" sz="2400" b="1" dirty="0">
                <a:solidFill>
                  <a:srgbClr val="120402"/>
                </a:solidFill>
                <a:ea typeface="ＭＳ Ｐゴシック" pitchFamily="-112" charset="-128"/>
              </a:rPr>
              <a:t>ΜΕ ΒΑΣΗ ΤΙΣ ΕΚΡΟΕΣ</a:t>
            </a:r>
            <a:endParaRPr lang="en-GB" sz="2400" b="1" dirty="0">
              <a:solidFill>
                <a:srgbClr val="120402"/>
              </a:solidFill>
              <a:ea typeface="ＭＳ Ｐゴシック" pitchFamily="-112" charset="-128"/>
            </a:endParaRPr>
          </a:p>
          <a:p>
            <a:pPr marL="268288" indent="-268288">
              <a:buFont typeface="Wingdings" pitchFamily="2" charset="2"/>
              <a:buNone/>
              <a:defRPr/>
            </a:pPr>
            <a:endParaRPr lang="en-GB" sz="2400" b="1" dirty="0">
              <a:solidFill>
                <a:srgbClr val="120402"/>
              </a:solidFill>
              <a:ea typeface="ＭＳ Ｐゴシック" pitchFamily="-112" charset="-128"/>
            </a:endParaRPr>
          </a:p>
          <a:p>
            <a:pPr marL="268288" indent="-268288">
              <a:buFont typeface="Wingdings" pitchFamily="2" charset="2"/>
              <a:buNone/>
              <a:defRPr/>
            </a:pPr>
            <a:r>
              <a:rPr lang="el-GR" sz="2400" b="1" dirty="0">
                <a:solidFill>
                  <a:srgbClr val="120402"/>
                </a:solidFill>
                <a:ea typeface="ＭＳ Ｐゴシック" pitchFamily="-112" charset="-128"/>
              </a:rPr>
              <a:t>Τι απαιτείται να ξέρει ένα άτομο ή να μπορεί να αποδείξει ότι είναι ικανό να κάνει μετά το τέλος της μαθησιακής εμπειρίας</a:t>
            </a:r>
            <a:endParaRPr lang="en-GB" sz="2400" b="1" dirty="0">
              <a:solidFill>
                <a:srgbClr val="120402"/>
              </a:solidFill>
              <a:ea typeface="ＭＳ Ｐゴシック" pitchFamily="-112" charset="-128"/>
            </a:endParaRPr>
          </a:p>
        </p:txBody>
      </p:sp>
      <p:sp>
        <p:nvSpPr>
          <p:cNvPr id="100357" name="AutoShape 5"/>
          <p:cNvSpPr>
            <a:spLocks noChangeArrowheads="1"/>
          </p:cNvSpPr>
          <p:nvPr/>
        </p:nvSpPr>
        <p:spPr bwMode="auto">
          <a:xfrm rot="346960">
            <a:off x="3251397" y="3230509"/>
            <a:ext cx="1619414" cy="1025639"/>
          </a:xfrm>
          <a:prstGeom prst="rightArrow">
            <a:avLst>
              <a:gd name="adj1" fmla="val 50000"/>
              <a:gd name="adj2" fmla="val 43733"/>
            </a:avLst>
          </a:prstGeom>
          <a:solidFill>
            <a:srgbClr val="FF9900"/>
          </a:solidFill>
          <a:ln w="9525" algn="ctr">
            <a:solidFill>
              <a:schemeClr val="tx1"/>
            </a:solidFill>
            <a:miter lim="800000"/>
            <a:headEnd/>
            <a:tailEnd/>
          </a:ln>
          <a:scene3d>
            <a:camera prst="isometricOffAxis1Left"/>
            <a:lightRig rig="threePt" dir="t"/>
          </a:scene3d>
          <a:sp3d>
            <a:bevelT/>
          </a:sp3d>
        </p:spPr>
        <p:txBody>
          <a:bodyPr wrap="none" anchor="ctr"/>
          <a:lstStyle/>
          <a:p>
            <a:pPr algn="ctr">
              <a:defRPr/>
            </a:pPr>
            <a:r>
              <a:rPr lang="el-GR" sz="2400" b="1" dirty="0">
                <a:ea typeface="ＭＳ Ｐゴシック" pitchFamily="-112" charset="-128"/>
              </a:rPr>
              <a:t>Προς</a:t>
            </a:r>
            <a:endParaRPr lang="en-US" sz="2400" b="1" dirty="0">
              <a:ea typeface="ＭＳ Ｐゴシック" pitchFamily="-112" charset="-128"/>
            </a:endParaRPr>
          </a:p>
        </p:txBody>
      </p:sp>
      <p:sp>
        <p:nvSpPr>
          <p:cNvPr id="216072" name="Rectangle 14"/>
          <p:cNvSpPr>
            <a:spLocks noChangeArrowheads="1"/>
          </p:cNvSpPr>
          <p:nvPr/>
        </p:nvSpPr>
        <p:spPr bwMode="auto">
          <a:xfrm>
            <a:off x="1042988" y="836613"/>
            <a:ext cx="6429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l-GR" sz="3200" b="1">
                <a:solidFill>
                  <a:schemeClr val="accent2"/>
                </a:solidFill>
                <a:latin typeface="Calibri" pitchFamily="34" charset="0"/>
              </a:rPr>
              <a:t>Μετατόπιση από τις εισροές στις εκροές</a:t>
            </a:r>
          </a:p>
        </p:txBody>
      </p:sp>
      <p:sp>
        <p:nvSpPr>
          <p:cNvPr id="8"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70D51510-1E74-4561-99F5-EECEC541ACC0}" type="slidenum">
              <a:rPr lang="en-GB" sz="1400">
                <a:solidFill>
                  <a:schemeClr val="bg1"/>
                </a:solidFill>
              </a:rPr>
              <a:pPr algn="r"/>
              <a:t>13</a:t>
            </a:fld>
            <a:endParaRPr lang="en-GB" sz="1400">
              <a:solidFill>
                <a:schemeClr val="bg1"/>
              </a:solidFill>
            </a:endParaRPr>
          </a:p>
        </p:txBody>
      </p:sp>
      <p:sp>
        <p:nvSpPr>
          <p:cNvPr id="9" name="Text Box 20"/>
          <p:cNvSpPr txBox="1">
            <a:spLocks noChangeArrowheads="1"/>
          </p:cNvSpPr>
          <p:nvPr/>
        </p:nvSpPr>
        <p:spPr bwMode="auto">
          <a:xfrm>
            <a:off x="755650" y="616585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Tree>
    <p:extLst>
      <p:ext uri="{BB962C8B-B14F-4D97-AF65-F5344CB8AC3E}">
        <p14:creationId xmlns:p14="http://schemas.microsoft.com/office/powerpoint/2010/main" val="5432727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323850" y="692150"/>
            <a:ext cx="88201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3200">
                <a:solidFill>
                  <a:srgbClr val="3366FF"/>
                </a:solidFill>
              </a:rPr>
              <a:t> </a:t>
            </a:r>
            <a:endParaRPr lang="el-GR" sz="3200">
              <a:solidFill>
                <a:srgbClr val="3366FF"/>
              </a:solidFill>
            </a:endParaRPr>
          </a:p>
        </p:txBody>
      </p:sp>
      <p:sp>
        <p:nvSpPr>
          <p:cNvPr id="17411" name="Text Box 5"/>
          <p:cNvSpPr txBox="1">
            <a:spLocks noChangeArrowheads="1"/>
          </p:cNvSpPr>
          <p:nvPr/>
        </p:nvSpPr>
        <p:spPr bwMode="auto">
          <a:xfrm>
            <a:off x="0" y="836613"/>
            <a:ext cx="8964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l-GR" sz="3600" b="1" dirty="0" smtClean="0">
                <a:solidFill>
                  <a:schemeClr val="accent2"/>
                </a:solidFill>
                <a:latin typeface="Calibri" charset="0"/>
              </a:rPr>
              <a:t>Μαθησιακά αποτελέσματα πού χρησιμοποιούνται</a:t>
            </a:r>
            <a:r>
              <a:rPr lang="en-GB" sz="3600" b="1" dirty="0" smtClean="0">
                <a:solidFill>
                  <a:schemeClr val="accent2"/>
                </a:solidFill>
                <a:latin typeface="Calibri" charset="0"/>
              </a:rPr>
              <a:t> </a:t>
            </a:r>
            <a:endParaRPr lang="en-GB" sz="3600" b="1" dirty="0">
              <a:solidFill>
                <a:schemeClr val="accent2"/>
              </a:solidFill>
              <a:latin typeface="Calibri" charset="0"/>
            </a:endParaRPr>
          </a:p>
        </p:txBody>
      </p:sp>
      <p:sp>
        <p:nvSpPr>
          <p:cNvPr id="17412" name="Text Box 6"/>
          <p:cNvSpPr txBox="1">
            <a:spLocks noChangeArrowheads="1"/>
          </p:cNvSpPr>
          <p:nvPr/>
        </p:nvSpPr>
        <p:spPr bwMode="auto">
          <a:xfrm>
            <a:off x="323528" y="2132856"/>
            <a:ext cx="5760640" cy="422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tabLst>
                <a:tab pos="361950" algn="l"/>
              </a:tabLst>
              <a:defRPr sz="2400">
                <a:solidFill>
                  <a:schemeClr val="tx1"/>
                </a:solidFill>
                <a:latin typeface="Arial" charset="0"/>
                <a:ea typeface="ＭＳ Ｐゴシック" charset="0"/>
                <a:cs typeface="ＭＳ Ｐゴシック" charset="0"/>
              </a:defRPr>
            </a:lvl1pPr>
            <a:lvl2pPr marL="742950" indent="-285750" eaLnBrk="0" hangingPunct="0">
              <a:tabLst>
                <a:tab pos="361950" algn="l"/>
              </a:tabLst>
              <a:defRPr sz="2400">
                <a:solidFill>
                  <a:schemeClr val="tx1"/>
                </a:solidFill>
                <a:latin typeface="Arial" charset="0"/>
                <a:ea typeface="ＭＳ Ｐゴシック" charset="0"/>
              </a:defRPr>
            </a:lvl2pPr>
            <a:lvl3pPr marL="1143000" indent="-228600" eaLnBrk="0" hangingPunct="0">
              <a:tabLst>
                <a:tab pos="361950" algn="l"/>
              </a:tabLst>
              <a:defRPr sz="2400">
                <a:solidFill>
                  <a:schemeClr val="tx1"/>
                </a:solidFill>
                <a:latin typeface="Arial" charset="0"/>
                <a:ea typeface="ＭＳ Ｐゴシック" charset="0"/>
              </a:defRPr>
            </a:lvl3pPr>
            <a:lvl4pPr marL="1600200" indent="-228600" eaLnBrk="0" hangingPunct="0">
              <a:tabLst>
                <a:tab pos="361950" algn="l"/>
              </a:tabLst>
              <a:defRPr sz="2400">
                <a:solidFill>
                  <a:schemeClr val="tx1"/>
                </a:solidFill>
                <a:latin typeface="Arial" charset="0"/>
                <a:ea typeface="ＭＳ Ｐゴシック" charset="0"/>
              </a:defRPr>
            </a:lvl4pPr>
            <a:lvl5pPr marL="6350" eaLnBrk="0" hangingPunct="0">
              <a:tabLst>
                <a:tab pos="361950" algn="l"/>
              </a:tabLst>
              <a:defRPr sz="2400">
                <a:solidFill>
                  <a:schemeClr val="tx1"/>
                </a:solidFill>
                <a:latin typeface="Arial" charset="0"/>
                <a:ea typeface="ＭＳ Ｐゴシック" charset="0"/>
              </a:defRPr>
            </a:lvl5pPr>
            <a:lvl6pPr marL="463550" eaLnBrk="0" fontAlgn="base" hangingPunct="0">
              <a:spcBef>
                <a:spcPct val="0"/>
              </a:spcBef>
              <a:spcAft>
                <a:spcPct val="0"/>
              </a:spcAft>
              <a:tabLst>
                <a:tab pos="361950" algn="l"/>
              </a:tabLst>
              <a:defRPr sz="2400">
                <a:solidFill>
                  <a:schemeClr val="tx1"/>
                </a:solidFill>
                <a:latin typeface="Arial" charset="0"/>
                <a:ea typeface="ＭＳ Ｐゴシック" charset="0"/>
              </a:defRPr>
            </a:lvl6pPr>
            <a:lvl7pPr marL="920750" eaLnBrk="0" fontAlgn="base" hangingPunct="0">
              <a:spcBef>
                <a:spcPct val="0"/>
              </a:spcBef>
              <a:spcAft>
                <a:spcPct val="0"/>
              </a:spcAft>
              <a:tabLst>
                <a:tab pos="361950" algn="l"/>
              </a:tabLst>
              <a:defRPr sz="2400">
                <a:solidFill>
                  <a:schemeClr val="tx1"/>
                </a:solidFill>
                <a:latin typeface="Arial" charset="0"/>
                <a:ea typeface="ＭＳ Ｐゴシック" charset="0"/>
              </a:defRPr>
            </a:lvl7pPr>
            <a:lvl8pPr marL="1377950" eaLnBrk="0" fontAlgn="base" hangingPunct="0">
              <a:spcBef>
                <a:spcPct val="0"/>
              </a:spcBef>
              <a:spcAft>
                <a:spcPct val="0"/>
              </a:spcAft>
              <a:tabLst>
                <a:tab pos="361950" algn="l"/>
              </a:tabLst>
              <a:defRPr sz="2400">
                <a:solidFill>
                  <a:schemeClr val="tx1"/>
                </a:solidFill>
                <a:latin typeface="Arial" charset="0"/>
                <a:ea typeface="ＭＳ Ｐゴシック" charset="0"/>
              </a:defRPr>
            </a:lvl8pPr>
            <a:lvl9pPr marL="1835150" eaLnBrk="0" fontAlgn="base" hangingPunct="0">
              <a:spcBef>
                <a:spcPct val="0"/>
              </a:spcBef>
              <a:spcAft>
                <a:spcPct val="0"/>
              </a:spcAft>
              <a:tabLst>
                <a:tab pos="361950" algn="l"/>
              </a:tabLst>
              <a:defRPr sz="2400">
                <a:solidFill>
                  <a:schemeClr val="tx1"/>
                </a:solidFill>
                <a:latin typeface="Arial" charset="0"/>
                <a:ea typeface="ＭＳ Ｐゴシック" charset="0"/>
              </a:defRPr>
            </a:lvl9pPr>
          </a:lstStyle>
          <a:p>
            <a:pPr marL="349250" lvl="4" indent="-342900" eaLnBrk="1" hangingPunct="1">
              <a:lnSpc>
                <a:spcPct val="150000"/>
              </a:lnSpc>
              <a:buFont typeface="Arial"/>
              <a:buChar char="•"/>
            </a:pPr>
            <a:r>
              <a:rPr lang="el-GR" sz="2000" dirty="0">
                <a:latin typeface="Calibri" pitchFamily="34" charset="0"/>
                <a:ea typeface="+mn-ea"/>
              </a:rPr>
              <a:t>Στον </a:t>
            </a:r>
            <a:r>
              <a:rPr lang="el-GR" sz="2000" b="1" dirty="0">
                <a:latin typeface="Calibri" pitchFamily="34" charset="0"/>
                <a:ea typeface="+mn-ea"/>
              </a:rPr>
              <a:t>καθορισμό των </a:t>
            </a:r>
            <a:r>
              <a:rPr lang="en-US" sz="2000" b="1" dirty="0" err="1" smtClean="0">
                <a:latin typeface="Calibri" pitchFamily="34" charset="0"/>
                <a:ea typeface="+mn-ea"/>
              </a:rPr>
              <a:t>NQF</a:t>
            </a:r>
            <a:r>
              <a:rPr lang="el-GR" sz="2000" b="1" dirty="0" smtClean="0">
                <a:latin typeface="Calibri" pitchFamily="34" charset="0"/>
                <a:ea typeface="+mn-ea"/>
              </a:rPr>
              <a:t> </a:t>
            </a:r>
            <a:r>
              <a:rPr lang="el-GR" sz="2000" dirty="0">
                <a:latin typeface="Calibri" pitchFamily="34" charset="0"/>
                <a:ea typeface="+mn-ea"/>
              </a:rPr>
              <a:t>και των σχετικών επιπέδων</a:t>
            </a:r>
            <a:endParaRPr lang="en-GB" sz="2000" dirty="0">
              <a:latin typeface="Calibri" pitchFamily="34" charset="0"/>
              <a:ea typeface="+mn-ea"/>
            </a:endParaRPr>
          </a:p>
          <a:p>
            <a:pPr marL="349250" lvl="4" indent="-342900" eaLnBrk="1" hangingPunct="1">
              <a:lnSpc>
                <a:spcPct val="150000"/>
              </a:lnSpc>
              <a:buFont typeface="Arial"/>
              <a:buChar char="•"/>
            </a:pPr>
            <a:r>
              <a:rPr lang="el-GR" sz="2000" dirty="0">
                <a:latin typeface="Calibri" pitchFamily="34" charset="0"/>
                <a:ea typeface="+mn-ea"/>
              </a:rPr>
              <a:t>Στον καθορισμό και περιγραφή των </a:t>
            </a:r>
            <a:r>
              <a:rPr lang="el-GR" sz="2000" b="1" dirty="0">
                <a:latin typeface="Calibri" pitchFamily="34" charset="0"/>
                <a:ea typeface="+mn-ea"/>
              </a:rPr>
              <a:t>προτύπων</a:t>
            </a:r>
            <a:r>
              <a:rPr lang="el-GR" sz="2000" dirty="0">
                <a:latin typeface="Calibri" pitchFamily="34" charset="0"/>
                <a:ea typeface="+mn-ea"/>
              </a:rPr>
              <a:t> των προσόντων</a:t>
            </a:r>
            <a:r>
              <a:rPr lang="en-GB" sz="2000" dirty="0">
                <a:latin typeface="Calibri" pitchFamily="34" charset="0"/>
                <a:ea typeface="+mn-ea"/>
              </a:rPr>
              <a:t> </a:t>
            </a:r>
          </a:p>
          <a:p>
            <a:pPr marL="349250" lvl="4" indent="-342900" eaLnBrk="1" hangingPunct="1">
              <a:lnSpc>
                <a:spcPct val="150000"/>
              </a:lnSpc>
              <a:buFont typeface="Arial"/>
              <a:buChar char="•"/>
            </a:pPr>
            <a:r>
              <a:rPr lang="el-GR" sz="2000" dirty="0">
                <a:latin typeface="Calibri" pitchFamily="34" charset="0"/>
                <a:ea typeface="+mn-ea"/>
              </a:rPr>
              <a:t>Στη δημιουργία </a:t>
            </a:r>
            <a:r>
              <a:rPr lang="el-GR" sz="2000" b="1" dirty="0">
                <a:latin typeface="Calibri" pitchFamily="34" charset="0"/>
                <a:ea typeface="+mn-ea"/>
              </a:rPr>
              <a:t>προγραμμάτων εκπαίδευσης</a:t>
            </a:r>
            <a:r>
              <a:rPr lang="el-GR" sz="2000" dirty="0">
                <a:latin typeface="Calibri" pitchFamily="34" charset="0"/>
                <a:ea typeface="+mn-ea"/>
              </a:rPr>
              <a:t> και κατάρτισης</a:t>
            </a:r>
            <a:endParaRPr lang="en-GB" sz="2000" dirty="0">
              <a:latin typeface="Calibri" pitchFamily="34" charset="0"/>
              <a:ea typeface="+mn-ea"/>
            </a:endParaRPr>
          </a:p>
          <a:p>
            <a:pPr marL="349250" lvl="4" indent="-342900" eaLnBrk="1" hangingPunct="1">
              <a:lnSpc>
                <a:spcPct val="150000"/>
              </a:lnSpc>
              <a:buFont typeface="Arial"/>
              <a:buChar char="•"/>
            </a:pPr>
            <a:r>
              <a:rPr lang="el-GR" sz="2000" dirty="0">
                <a:latin typeface="Calibri" pitchFamily="34" charset="0"/>
                <a:ea typeface="+mn-ea"/>
              </a:rPr>
              <a:t>Στις προδιαγραφές </a:t>
            </a:r>
            <a:r>
              <a:rPr lang="el-GR" sz="2000" b="1" dirty="0">
                <a:latin typeface="Calibri" pitchFamily="34" charset="0"/>
                <a:ea typeface="+mn-ea"/>
              </a:rPr>
              <a:t>αξιολόγησης</a:t>
            </a:r>
            <a:endParaRPr lang="en-GB" sz="2000" b="1" dirty="0">
              <a:latin typeface="Calibri" pitchFamily="34" charset="0"/>
              <a:ea typeface="+mn-ea"/>
            </a:endParaRPr>
          </a:p>
          <a:p>
            <a:pPr marL="349250" lvl="4" indent="-342900" eaLnBrk="1" hangingPunct="1">
              <a:lnSpc>
                <a:spcPct val="150000"/>
              </a:lnSpc>
              <a:buFont typeface="Arial"/>
              <a:buChar char="•"/>
            </a:pPr>
            <a:r>
              <a:rPr lang="el-GR" sz="2000" dirty="0">
                <a:latin typeface="Calibri" pitchFamily="34" charset="0"/>
                <a:ea typeface="+mn-ea"/>
              </a:rPr>
              <a:t>Στη διευκόλυνση της </a:t>
            </a:r>
            <a:r>
              <a:rPr lang="el-GR" sz="2000" b="1" dirty="0">
                <a:latin typeface="Calibri" pitchFamily="34" charset="0"/>
                <a:ea typeface="+mn-ea"/>
              </a:rPr>
              <a:t>μαθησιακής διαδικασίας</a:t>
            </a:r>
            <a:endParaRPr lang="en-GB" sz="2000" b="1" dirty="0">
              <a:latin typeface="Calibri" pitchFamily="34" charset="0"/>
              <a:ea typeface="+mn-ea"/>
            </a:endParaRPr>
          </a:p>
          <a:p>
            <a:pPr lvl="4" eaLnBrk="1" hangingPunct="1">
              <a:lnSpc>
                <a:spcPct val="150000"/>
              </a:lnSpc>
            </a:pPr>
            <a:endParaRPr lang="en-GB" sz="2000" dirty="0">
              <a:latin typeface="Calibri" charset="0"/>
            </a:endParaRPr>
          </a:p>
        </p:txBody>
      </p:sp>
      <p:sp>
        <p:nvSpPr>
          <p:cNvPr id="13318" name="Rectangle 8"/>
          <p:cNvSpPr>
            <a:spLocks noChangeArrowheads="1"/>
          </p:cNvSpPr>
          <p:nvPr/>
        </p:nvSpPr>
        <p:spPr bwMode="auto">
          <a:xfrm flipV="1">
            <a:off x="0" y="6013450"/>
            <a:ext cx="885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spAutoFit/>
          </a:bodyPr>
          <a:lstStyle/>
          <a:p>
            <a:pPr lvl="1">
              <a:spcBef>
                <a:spcPct val="50000"/>
              </a:spcBef>
              <a:defRPr/>
            </a:pPr>
            <a:endParaRPr lang="el-GR" b="1">
              <a:solidFill>
                <a:srgbClr val="006600"/>
              </a:solidFill>
              <a:latin typeface="Calibri" charset="0"/>
            </a:endParaRPr>
          </a:p>
        </p:txBody>
      </p:sp>
      <p:sp>
        <p:nvSpPr>
          <p:cNvPr id="7" name="Text Box 6"/>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8" name="Θέση αριθμού διαφάνειας 4"/>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3B5135-5CB4-4015-A874-5F84480223B5}" type="slidenum">
              <a:rPr lang="en-GB" sz="1400">
                <a:solidFill>
                  <a:schemeClr val="bg1"/>
                </a:solidFill>
              </a:rPr>
              <a:pPr algn="r" eaLnBrk="1" hangingPunct="1"/>
              <a:t>14</a:t>
            </a:fld>
            <a:endParaRPr lang="en-GB" sz="1400">
              <a:solidFill>
                <a:schemeClr val="bg1"/>
              </a:solidFill>
            </a:endParaRPr>
          </a:p>
        </p:txBody>
      </p:sp>
      <p:pic>
        <p:nvPicPr>
          <p:cNvPr id="1029" name="Picture 5" descr="C:\Users\lzah\AppData\Local\Microsoft\Windows\Temporary Internet Files\Content.IE5\3XDJOTW1\MP900408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620" y="2276872"/>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4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323850" y="836613"/>
            <a:ext cx="8229600" cy="998537"/>
          </a:xfrm>
        </p:spPr>
        <p:txBody>
          <a:bodyPr/>
          <a:lstStyle/>
          <a:p>
            <a:r>
              <a:rPr lang="el-GR" sz="2800" b="1" dirty="0" smtClean="0">
                <a:solidFill>
                  <a:schemeClr val="accent2"/>
                </a:solidFill>
                <a:latin typeface="Calibri" charset="0"/>
                <a:ea typeface="ＭＳ Ｐゴシック" charset="0"/>
                <a:cs typeface="ＭＳ Ｐゴシック" charset="0"/>
              </a:rPr>
              <a:t>Μαθησιακά αποτελέσματα και πιστοποίηση</a:t>
            </a:r>
            <a:endParaRPr lang="el-GR" sz="2800" b="1" dirty="0">
              <a:solidFill>
                <a:schemeClr val="accent2"/>
              </a:solidFill>
              <a:latin typeface="Calibri" charset="0"/>
              <a:ea typeface="ＭＳ Ｐゴシック" charset="0"/>
              <a:cs typeface="ＭＳ Ｐゴシック" charset="0"/>
            </a:endParaRPr>
          </a:p>
        </p:txBody>
      </p:sp>
      <p:sp>
        <p:nvSpPr>
          <p:cNvPr id="14339" name="Rectangle 3"/>
          <p:cNvSpPr>
            <a:spLocks noGrp="1" noChangeArrowheads="1"/>
          </p:cNvSpPr>
          <p:nvPr>
            <p:ph type="body" idx="4294967295"/>
          </p:nvPr>
        </p:nvSpPr>
        <p:spPr>
          <a:xfrm>
            <a:off x="611188" y="1916113"/>
            <a:ext cx="7848600" cy="4178300"/>
          </a:xfrm>
        </p:spPr>
        <p:txBody>
          <a:bodyPr/>
          <a:lstStyle/>
          <a:p>
            <a:pPr marL="0" indent="0">
              <a:lnSpc>
                <a:spcPct val="150000"/>
              </a:lnSpc>
              <a:spcBef>
                <a:spcPct val="0"/>
              </a:spcBef>
              <a:buFontTx/>
              <a:buNone/>
              <a:defRPr/>
            </a:pPr>
            <a:r>
              <a:rPr lang="el-GR" sz="2000" kern="1200" dirty="0">
                <a:latin typeface="Calibri" pitchFamily="34" charset="0"/>
              </a:rPr>
              <a:t>Πολλές Ευρωπαϊκές χώρες:</a:t>
            </a:r>
            <a:endParaRPr lang="en-GB" sz="2000" kern="1200" dirty="0">
              <a:latin typeface="Calibri" pitchFamily="34" charset="0"/>
            </a:endParaRPr>
          </a:p>
          <a:p>
            <a:pPr>
              <a:lnSpc>
                <a:spcPct val="150000"/>
              </a:lnSpc>
              <a:spcBef>
                <a:spcPct val="0"/>
              </a:spcBef>
              <a:defRPr/>
            </a:pPr>
            <a:r>
              <a:rPr lang="el-GR" sz="2000" b="1" kern="1200" dirty="0">
                <a:latin typeface="Calibri" pitchFamily="34" charset="0"/>
              </a:rPr>
              <a:t>Αναπτύσσουν και ανανεώνουν </a:t>
            </a:r>
            <a:r>
              <a:rPr lang="el-GR" sz="2000" kern="1200" dirty="0">
                <a:latin typeface="Calibri" pitchFamily="34" charset="0"/>
              </a:rPr>
              <a:t>τα πρότυπα των προσόντων (επαγγελματικά και εκπαιδευτικά)</a:t>
            </a:r>
            <a:endParaRPr lang="en-GB" sz="2000" kern="1200" dirty="0">
              <a:latin typeface="Calibri" pitchFamily="34" charset="0"/>
            </a:endParaRPr>
          </a:p>
          <a:p>
            <a:pPr>
              <a:lnSpc>
                <a:spcPct val="150000"/>
              </a:lnSpc>
              <a:spcBef>
                <a:spcPct val="0"/>
              </a:spcBef>
              <a:defRPr/>
            </a:pPr>
            <a:r>
              <a:rPr lang="el-GR" sz="2000" b="1" kern="1200" dirty="0">
                <a:latin typeface="Calibri" pitchFamily="34" charset="0"/>
              </a:rPr>
              <a:t>Μεταρρυθμίζουν</a:t>
            </a:r>
            <a:r>
              <a:rPr lang="el-GR" sz="2000" kern="1200" dirty="0">
                <a:latin typeface="Calibri" pitchFamily="34" charset="0"/>
              </a:rPr>
              <a:t> τα προγράμματα σπουδών, εισάγουν ψηφίδες </a:t>
            </a:r>
            <a:r>
              <a:rPr lang="el-GR" sz="2000" kern="1200" dirty="0" err="1">
                <a:latin typeface="Calibri" pitchFamily="34" charset="0"/>
              </a:rPr>
              <a:t>κλπ</a:t>
            </a:r>
            <a:r>
              <a:rPr lang="en-GB" sz="2000" kern="1200" dirty="0">
                <a:latin typeface="Calibri" pitchFamily="34" charset="0"/>
              </a:rPr>
              <a:t>  </a:t>
            </a:r>
          </a:p>
          <a:p>
            <a:pPr>
              <a:lnSpc>
                <a:spcPct val="150000"/>
              </a:lnSpc>
              <a:spcBef>
                <a:spcPct val="0"/>
              </a:spcBef>
              <a:defRPr/>
            </a:pPr>
            <a:r>
              <a:rPr lang="el-GR" sz="2000" b="1" kern="1200" dirty="0">
                <a:latin typeface="Calibri" pitchFamily="34" charset="0"/>
              </a:rPr>
              <a:t>Διευρύνουν τα μαθησιακά αποτελέσματα </a:t>
            </a:r>
            <a:r>
              <a:rPr lang="el-GR" sz="2000" kern="1200" dirty="0">
                <a:latin typeface="Calibri" pitchFamily="34" charset="0"/>
              </a:rPr>
              <a:t>για την απονομή προσόντων και εστιάζουν στην </a:t>
            </a:r>
            <a:r>
              <a:rPr lang="el-GR" sz="2000" b="1" kern="1200" dirty="0">
                <a:latin typeface="Calibri" pitchFamily="34" charset="0"/>
              </a:rPr>
              <a:t>πιστοποίηση μη τυπικής μάθησης</a:t>
            </a:r>
            <a:endParaRPr lang="en-GB" sz="2000" b="1" kern="1200" dirty="0">
              <a:latin typeface="Calibri" pitchFamily="34" charset="0"/>
            </a:endParaRPr>
          </a:p>
          <a:p>
            <a:pPr>
              <a:lnSpc>
                <a:spcPct val="150000"/>
              </a:lnSpc>
              <a:spcBef>
                <a:spcPct val="0"/>
              </a:spcBef>
              <a:defRPr/>
            </a:pPr>
            <a:r>
              <a:rPr lang="el-GR" sz="2000" kern="1200" dirty="0">
                <a:latin typeface="Calibri" pitchFamily="34" charset="0"/>
              </a:rPr>
              <a:t>Διευρύνουν τις </a:t>
            </a:r>
            <a:r>
              <a:rPr lang="el-GR" sz="2000" b="1" kern="1200" dirty="0">
                <a:latin typeface="Calibri" pitchFamily="34" charset="0"/>
              </a:rPr>
              <a:t>διαδικασίες αξιολόγησης</a:t>
            </a:r>
            <a:r>
              <a:rPr lang="el-GR" sz="2000" kern="1200" dirty="0">
                <a:latin typeface="Calibri" pitchFamily="34" charset="0"/>
              </a:rPr>
              <a:t>, τις μεθόδους και τους εμπλεκόμενους δίνοντας έμφαση στη πρακτική εφαρμογή δεξιοτήτων</a:t>
            </a:r>
            <a:endParaRPr lang="en-GB" sz="2000" kern="1200" dirty="0">
              <a:latin typeface="Calibri" pitchFamily="34" charset="0"/>
            </a:endParaRPr>
          </a:p>
        </p:txBody>
      </p:sp>
      <p:sp>
        <p:nvSpPr>
          <p:cNvPr id="4" name="Text Box 6"/>
          <p:cNvSpPr txBox="1">
            <a:spLocks noChangeArrowheads="1"/>
          </p:cNvSpPr>
          <p:nvPr/>
        </p:nvSpPr>
        <p:spPr bwMode="auto">
          <a:xfrm>
            <a:off x="755650" y="6178698"/>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5" name="Θέση αριθμού διαφάνειας 4"/>
          <p:cNvSpPr txBox="1">
            <a:spLocks noGrp="1"/>
          </p:cNvSpPr>
          <p:nvPr/>
        </p:nvSpPr>
        <p:spPr bwMode="auto">
          <a:xfrm>
            <a:off x="6516216" y="6093296"/>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3B5135-5CB4-4015-A874-5F84480223B5}" type="slidenum">
              <a:rPr lang="en-GB" sz="1400">
                <a:solidFill>
                  <a:schemeClr val="bg1"/>
                </a:solidFill>
              </a:rPr>
              <a:pPr algn="r" eaLnBrk="1" hangingPunct="1"/>
              <a:t>15</a:t>
            </a:fld>
            <a:endParaRPr lang="en-GB" sz="1400">
              <a:solidFill>
                <a:schemeClr val="bg1"/>
              </a:solidFill>
            </a:endParaRPr>
          </a:p>
        </p:txBody>
      </p:sp>
    </p:spTree>
    <p:extLst>
      <p:ext uri="{BB962C8B-B14F-4D97-AF65-F5344CB8AC3E}">
        <p14:creationId xmlns:p14="http://schemas.microsoft.com/office/powerpoint/2010/main" val="3099246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23850" y="836613"/>
            <a:ext cx="8229600" cy="998537"/>
          </a:xfrm>
        </p:spPr>
        <p:txBody>
          <a:bodyPr/>
          <a:lstStyle/>
          <a:p>
            <a:r>
              <a:rPr lang="el-GR" sz="2800" b="1" dirty="0" smtClean="0">
                <a:solidFill>
                  <a:schemeClr val="accent2"/>
                </a:solidFill>
                <a:latin typeface="Calibri" charset="0"/>
                <a:ea typeface="ＭＳ Ｐゴシック" charset="0"/>
                <a:cs typeface="ＭＳ Ｐゴシック" charset="0"/>
              </a:rPr>
              <a:t>Πρότυπα ΜΑ: προϋπόθεση για πιστοποίηση και αναγνώριση εμπειρίας</a:t>
            </a:r>
            <a:r>
              <a:rPr lang="en-GB" sz="2800" b="1" dirty="0" smtClean="0">
                <a:solidFill>
                  <a:schemeClr val="accent2"/>
                </a:solidFill>
                <a:latin typeface="Calibri" charset="0"/>
                <a:ea typeface="ＭＳ Ｐゴシック" charset="0"/>
                <a:cs typeface="ＭＳ Ｐゴシック" charset="0"/>
              </a:rPr>
              <a:t> </a:t>
            </a:r>
            <a:endParaRPr lang="el-GR" sz="2800" b="1" dirty="0">
              <a:solidFill>
                <a:schemeClr val="accent2"/>
              </a:solidFill>
              <a:latin typeface="Calibri" charset="0"/>
              <a:ea typeface="ＭＳ Ｐゴシック" charset="0"/>
              <a:cs typeface="ＭＳ Ｐゴシック" charset="0"/>
            </a:endParaRPr>
          </a:p>
        </p:txBody>
      </p:sp>
      <p:sp>
        <p:nvSpPr>
          <p:cNvPr id="20482" name="Rectangle 3"/>
          <p:cNvSpPr>
            <a:spLocks noGrp="1" noChangeArrowheads="1"/>
          </p:cNvSpPr>
          <p:nvPr>
            <p:ph type="body" idx="4294967295"/>
          </p:nvPr>
        </p:nvSpPr>
        <p:spPr>
          <a:xfrm>
            <a:off x="719138" y="1898650"/>
            <a:ext cx="6949206" cy="4249738"/>
          </a:xfrm>
        </p:spPr>
        <p:txBody>
          <a:bodyPr/>
          <a:lstStyle/>
          <a:p>
            <a:pPr>
              <a:lnSpc>
                <a:spcPct val="150000"/>
              </a:lnSpc>
              <a:spcBef>
                <a:spcPct val="0"/>
              </a:spcBef>
            </a:pPr>
            <a:r>
              <a:rPr lang="el-GR" sz="2000" kern="1200" dirty="0">
                <a:latin typeface="Calibri" pitchFamily="34" charset="0"/>
              </a:rPr>
              <a:t>Τα πρότυπα καθορίζουν το </a:t>
            </a:r>
            <a:r>
              <a:rPr lang="el-GR" sz="2000" b="1" kern="1200" dirty="0">
                <a:latin typeface="Calibri" pitchFamily="34" charset="0"/>
              </a:rPr>
              <a:t>σκοπό</a:t>
            </a:r>
            <a:r>
              <a:rPr lang="el-GR" sz="2000" kern="1200" dirty="0">
                <a:latin typeface="Calibri" pitchFamily="34" charset="0"/>
              </a:rPr>
              <a:t> και την </a:t>
            </a:r>
            <a:r>
              <a:rPr lang="el-GR" sz="2000" b="1" kern="1200" dirty="0">
                <a:latin typeface="Calibri" pitchFamily="34" charset="0"/>
              </a:rPr>
              <a:t>πολυπλοκότητα</a:t>
            </a:r>
            <a:r>
              <a:rPr lang="el-GR" sz="2000" kern="1200" dirty="0">
                <a:latin typeface="Calibri" pitchFamily="34" charset="0"/>
              </a:rPr>
              <a:t> του προσόντος εκφράζοντας τις αναμενόμενες </a:t>
            </a:r>
            <a:r>
              <a:rPr lang="el-GR" sz="2000" kern="1200" dirty="0" smtClean="0">
                <a:latin typeface="Calibri" pitchFamily="34" charset="0"/>
              </a:rPr>
              <a:t>γνώσεις, δεξιότητες και ικανότητες.</a:t>
            </a:r>
            <a:endParaRPr lang="en-GB" sz="2000" kern="1200" dirty="0">
              <a:latin typeface="Calibri" pitchFamily="34" charset="0"/>
            </a:endParaRPr>
          </a:p>
          <a:p>
            <a:pPr>
              <a:lnSpc>
                <a:spcPct val="150000"/>
              </a:lnSpc>
              <a:spcBef>
                <a:spcPct val="0"/>
              </a:spcBef>
            </a:pPr>
            <a:r>
              <a:rPr lang="el-GR" sz="2000" kern="1200" dirty="0">
                <a:latin typeface="Calibri" pitchFamily="34" charset="0"/>
              </a:rPr>
              <a:t>Η αξιολόγηση και η πιστοποίηση αναφέρονται σε αυτά τα πρότυπα ΜΑ καθορίζοντας </a:t>
            </a:r>
            <a:r>
              <a:rPr lang="el-GR" sz="2000" b="1" kern="1200" dirty="0">
                <a:latin typeface="Calibri" pitchFamily="34" charset="0"/>
              </a:rPr>
              <a:t>κριτήρια αξιολόγησης</a:t>
            </a:r>
            <a:r>
              <a:rPr lang="el-GR" sz="2000" kern="1200" dirty="0">
                <a:latin typeface="Calibri" pitchFamily="34" charset="0"/>
              </a:rPr>
              <a:t>, </a:t>
            </a:r>
            <a:r>
              <a:rPr lang="el-GR" sz="2000" b="1" kern="1200" dirty="0">
                <a:latin typeface="Calibri" pitchFamily="34" charset="0"/>
              </a:rPr>
              <a:t>μεθόδους</a:t>
            </a:r>
            <a:r>
              <a:rPr lang="el-GR" sz="2000" kern="1200" dirty="0">
                <a:latin typeface="Calibri" pitchFamily="34" charset="0"/>
              </a:rPr>
              <a:t> και </a:t>
            </a:r>
            <a:r>
              <a:rPr lang="el-GR" sz="2000" b="1" kern="1200" dirty="0">
                <a:latin typeface="Calibri" pitchFamily="34" charset="0"/>
              </a:rPr>
              <a:t>εξέταση</a:t>
            </a:r>
            <a:r>
              <a:rPr lang="en-GB" sz="2000" kern="1200" dirty="0">
                <a:latin typeface="Calibri" pitchFamily="34" charset="0"/>
              </a:rPr>
              <a:t>.</a:t>
            </a:r>
          </a:p>
          <a:p>
            <a:pPr>
              <a:lnSpc>
                <a:spcPct val="150000"/>
              </a:lnSpc>
              <a:spcBef>
                <a:spcPct val="0"/>
              </a:spcBef>
            </a:pPr>
            <a:r>
              <a:rPr lang="el-GR" sz="2000" kern="1200" dirty="0">
                <a:latin typeface="Calibri" pitchFamily="34" charset="0"/>
              </a:rPr>
              <a:t>Το επίσημο αποτέλεσμα της επικύρωσης, το δίπλωμα </a:t>
            </a:r>
            <a:r>
              <a:rPr lang="el-GR" sz="2000" kern="1200" dirty="0" smtClean="0">
                <a:latin typeface="Calibri" pitchFamily="34" charset="0"/>
              </a:rPr>
              <a:t>η </a:t>
            </a:r>
            <a:r>
              <a:rPr lang="el-GR" sz="2000" kern="1200" dirty="0">
                <a:latin typeface="Calibri" pitchFamily="34" charset="0"/>
              </a:rPr>
              <a:t>πιστοποιητικό εκφράζει τα ΜΑ με </a:t>
            </a:r>
            <a:r>
              <a:rPr lang="el-GR" sz="2000" b="1" kern="1200" dirty="0">
                <a:latin typeface="Calibri" pitchFamily="34" charset="0"/>
              </a:rPr>
              <a:t>τρόπο κατανοητό </a:t>
            </a:r>
            <a:r>
              <a:rPr lang="el-GR" sz="2000" kern="1200" dirty="0">
                <a:latin typeface="Calibri" pitchFamily="34" charset="0"/>
              </a:rPr>
              <a:t>από εργοδότες και εκπαιδευτικά </a:t>
            </a:r>
            <a:r>
              <a:rPr lang="el-GR" sz="2000" kern="1200" dirty="0" smtClean="0">
                <a:latin typeface="Calibri" pitchFamily="34" charset="0"/>
              </a:rPr>
              <a:t>ιδρύματα.</a:t>
            </a:r>
            <a:r>
              <a:rPr lang="en-GB" sz="2000" kern="1200" dirty="0" smtClean="0">
                <a:latin typeface="Calibri" pitchFamily="34" charset="0"/>
              </a:rPr>
              <a:t> </a:t>
            </a:r>
            <a:endParaRPr lang="en-GB" sz="2000" kern="1200" dirty="0">
              <a:latin typeface="Calibri" pitchFamily="34" charset="0"/>
            </a:endParaRPr>
          </a:p>
        </p:txBody>
      </p:sp>
      <p:sp>
        <p:nvSpPr>
          <p:cNvPr id="4" name="Text Box 6"/>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5" name="Θέση αριθμού διαφάνειας 4"/>
          <p:cNvSpPr txBox="1">
            <a:spLocks noGrp="1"/>
          </p:cNvSpPr>
          <p:nvPr/>
        </p:nvSpPr>
        <p:spPr bwMode="auto">
          <a:xfrm>
            <a:off x="6516216" y="6093296"/>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3B5135-5CB4-4015-A874-5F84480223B5}" type="slidenum">
              <a:rPr lang="en-GB" sz="1400">
                <a:solidFill>
                  <a:schemeClr val="bg1"/>
                </a:solidFill>
              </a:rPr>
              <a:pPr algn="r" eaLnBrk="1" hangingPunct="1"/>
              <a:t>16</a:t>
            </a:fld>
            <a:endParaRPr lang="en-GB" sz="1400" dirty="0">
              <a:solidFill>
                <a:schemeClr val="bg1"/>
              </a:solidFill>
            </a:endParaRPr>
          </a:p>
        </p:txBody>
      </p:sp>
    </p:spTree>
    <p:extLst>
      <p:ext uri="{BB962C8B-B14F-4D97-AF65-F5344CB8AC3E}">
        <p14:creationId xmlns:p14="http://schemas.microsoft.com/office/powerpoint/2010/main" val="1425312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323850" y="836613"/>
            <a:ext cx="8229600" cy="998537"/>
          </a:xfrm>
        </p:spPr>
        <p:txBody>
          <a:bodyPr/>
          <a:lstStyle/>
          <a:p>
            <a:r>
              <a:rPr lang="el-GR" sz="2800" b="1" dirty="0" smtClean="0">
                <a:solidFill>
                  <a:schemeClr val="accent2"/>
                </a:solidFill>
                <a:latin typeface="Calibri" charset="0"/>
                <a:ea typeface="ＭＳ Ｐゴシック" charset="0"/>
                <a:cs typeface="ＭＳ Ｐゴシック" charset="0"/>
              </a:rPr>
              <a:t>Εθνικές πολιτικές πιστοποίησης – αντιφατικά αποτελέσματα</a:t>
            </a:r>
            <a:endParaRPr lang="el-GR" sz="2800" b="1" dirty="0">
              <a:solidFill>
                <a:schemeClr val="accent2"/>
              </a:solidFill>
              <a:latin typeface="Calibri" charset="0"/>
              <a:ea typeface="ＭＳ Ｐゴシック" charset="0"/>
              <a:cs typeface="ＭＳ Ｐゴシック" charset="0"/>
            </a:endParaRPr>
          </a:p>
        </p:txBody>
      </p:sp>
      <p:sp>
        <p:nvSpPr>
          <p:cNvPr id="16387" name="Rectangle 3"/>
          <p:cNvSpPr>
            <a:spLocks noGrp="1" noChangeArrowheads="1"/>
          </p:cNvSpPr>
          <p:nvPr>
            <p:ph type="body" idx="4294967295"/>
          </p:nvPr>
        </p:nvSpPr>
        <p:spPr>
          <a:xfrm>
            <a:off x="156295" y="1844824"/>
            <a:ext cx="5832648" cy="4104456"/>
          </a:xfrm>
        </p:spPr>
        <p:txBody>
          <a:bodyPr/>
          <a:lstStyle/>
          <a:p>
            <a:pPr>
              <a:lnSpc>
                <a:spcPct val="110000"/>
              </a:lnSpc>
              <a:spcBef>
                <a:spcPct val="0"/>
              </a:spcBef>
              <a:defRPr/>
            </a:pPr>
            <a:r>
              <a:rPr lang="el-GR" sz="2000" b="1" kern="1200" dirty="0">
                <a:latin typeface="Calibri" pitchFamily="34" charset="0"/>
              </a:rPr>
              <a:t>Ελάχιστες χώρες </a:t>
            </a:r>
            <a:r>
              <a:rPr lang="el-GR" sz="2000" kern="1200" dirty="0">
                <a:latin typeface="Calibri" pitchFamily="34" charset="0"/>
              </a:rPr>
              <a:t>έχουν πλήρως εφαρμόσει διαδικασίες πιστοποίησης </a:t>
            </a:r>
            <a:r>
              <a:rPr lang="el-GR" sz="2000" kern="1200" dirty="0" smtClean="0">
                <a:latin typeface="Calibri" pitchFamily="34" charset="0"/>
              </a:rPr>
              <a:t>(</a:t>
            </a:r>
            <a:r>
              <a:rPr lang="el-GR" sz="2000" kern="1200" dirty="0">
                <a:latin typeface="Calibri" pitchFamily="34" charset="0"/>
              </a:rPr>
              <a:t>Γαλλία, Πορτογαλία, Ολλανδία)</a:t>
            </a:r>
            <a:endParaRPr lang="en-GB" sz="2000" kern="1200" dirty="0">
              <a:latin typeface="Calibri" pitchFamily="34" charset="0"/>
            </a:endParaRPr>
          </a:p>
          <a:p>
            <a:pPr>
              <a:lnSpc>
                <a:spcPct val="110000"/>
              </a:lnSpc>
              <a:spcBef>
                <a:spcPct val="0"/>
              </a:spcBef>
              <a:defRPr/>
            </a:pPr>
            <a:r>
              <a:rPr lang="el-GR" sz="2000" kern="1200" dirty="0">
                <a:latin typeface="Calibri" pitchFamily="34" charset="0"/>
              </a:rPr>
              <a:t>Κάποιες χώρες σημειώνουν πολύ </a:t>
            </a:r>
            <a:r>
              <a:rPr lang="el-GR" sz="2000" b="1" kern="1200" dirty="0">
                <a:latin typeface="Calibri" pitchFamily="34" charset="0"/>
              </a:rPr>
              <a:t>γρήγορη πρόοδο </a:t>
            </a:r>
            <a:r>
              <a:rPr lang="el-GR" sz="2000" kern="1200" dirty="0">
                <a:latin typeface="Calibri" pitchFamily="34" charset="0"/>
              </a:rPr>
              <a:t>(Φινλανδία, Νορβηγία, Λουξεμβούργο)</a:t>
            </a:r>
            <a:endParaRPr lang="en-GB" sz="2000" kern="1200" dirty="0">
              <a:latin typeface="Calibri" pitchFamily="34" charset="0"/>
            </a:endParaRPr>
          </a:p>
          <a:p>
            <a:pPr>
              <a:lnSpc>
                <a:spcPct val="110000"/>
              </a:lnSpc>
              <a:spcBef>
                <a:spcPct val="0"/>
              </a:spcBef>
              <a:defRPr/>
            </a:pPr>
            <a:r>
              <a:rPr lang="el-GR" sz="2000" kern="1200" dirty="0">
                <a:latin typeface="Calibri" pitchFamily="34" charset="0"/>
              </a:rPr>
              <a:t>Σε πολλές χώρες είναι συνδεδεμένες με τις </a:t>
            </a:r>
            <a:r>
              <a:rPr lang="el-GR" sz="2000" b="1" kern="1200" dirty="0">
                <a:latin typeface="Calibri" pitchFamily="34" charset="0"/>
              </a:rPr>
              <a:t>εξελίξεις</a:t>
            </a:r>
            <a:r>
              <a:rPr lang="el-GR" sz="2000" kern="1200" dirty="0">
                <a:latin typeface="Calibri" pitchFamily="34" charset="0"/>
              </a:rPr>
              <a:t> των εθνικών πλαισίων προσόντων (Βουλγαρία, Μάλτα, Λεττονία) </a:t>
            </a:r>
          </a:p>
          <a:p>
            <a:pPr marL="0" indent="0">
              <a:lnSpc>
                <a:spcPct val="110000"/>
              </a:lnSpc>
              <a:spcBef>
                <a:spcPct val="0"/>
              </a:spcBef>
              <a:buNone/>
              <a:defRPr/>
            </a:pPr>
            <a:r>
              <a:rPr lang="el-GR" sz="2000" b="1" i="1" kern="1200" dirty="0">
                <a:latin typeface="Calibri" pitchFamily="34" charset="0"/>
              </a:rPr>
              <a:t>Προκλήσεις</a:t>
            </a:r>
            <a:endParaRPr lang="en-GB" sz="2000" b="1" i="1" kern="1200" dirty="0">
              <a:latin typeface="Calibri" pitchFamily="34" charset="0"/>
            </a:endParaRPr>
          </a:p>
          <a:p>
            <a:pPr>
              <a:lnSpc>
                <a:spcPct val="110000"/>
              </a:lnSpc>
              <a:spcBef>
                <a:spcPct val="0"/>
              </a:spcBef>
              <a:buFont typeface="Arial"/>
              <a:buChar char="•"/>
              <a:defRPr/>
            </a:pPr>
            <a:r>
              <a:rPr lang="el-GR" sz="2000" kern="1200" dirty="0" smtClean="0">
                <a:latin typeface="Calibri" pitchFamily="34" charset="0"/>
              </a:rPr>
              <a:t>Τα </a:t>
            </a:r>
            <a:r>
              <a:rPr lang="el-GR" sz="2000" b="1" kern="1200" dirty="0" smtClean="0">
                <a:latin typeface="Calibri" pitchFamily="34" charset="0"/>
              </a:rPr>
              <a:t>μαθησιακά αποτελέσματα </a:t>
            </a:r>
            <a:r>
              <a:rPr lang="el-GR" sz="2000" kern="1200" dirty="0" smtClean="0">
                <a:latin typeface="Calibri" pitchFamily="34" charset="0"/>
              </a:rPr>
              <a:t>είναι ακόμα μακριά</a:t>
            </a:r>
            <a:endParaRPr lang="en-GB" sz="2000" kern="1200" dirty="0">
              <a:latin typeface="Calibri" pitchFamily="34" charset="0"/>
            </a:endParaRPr>
          </a:p>
          <a:p>
            <a:pPr>
              <a:lnSpc>
                <a:spcPct val="110000"/>
              </a:lnSpc>
              <a:spcBef>
                <a:spcPct val="0"/>
              </a:spcBef>
              <a:buFont typeface="Arial"/>
              <a:buChar char="•"/>
              <a:defRPr/>
            </a:pPr>
            <a:r>
              <a:rPr lang="el-GR" sz="2000" kern="1200" dirty="0">
                <a:latin typeface="Calibri" pitchFamily="34" charset="0"/>
              </a:rPr>
              <a:t>Έλλειψη </a:t>
            </a:r>
            <a:r>
              <a:rPr lang="el-GR" sz="2000" b="1" kern="1200" dirty="0" smtClean="0">
                <a:latin typeface="Calibri" pitchFamily="34" charset="0"/>
              </a:rPr>
              <a:t>εμπιστοσύνης</a:t>
            </a:r>
            <a:r>
              <a:rPr lang="el-GR" sz="2000" kern="1200" dirty="0" smtClean="0">
                <a:latin typeface="Calibri" pitchFamily="34" charset="0"/>
              </a:rPr>
              <a:t>, φόβος για έλλειψη </a:t>
            </a:r>
            <a:r>
              <a:rPr lang="el-GR" sz="2000" b="1" kern="1200" dirty="0" smtClean="0">
                <a:latin typeface="Calibri" pitchFamily="34" charset="0"/>
              </a:rPr>
              <a:t>ποιότητας</a:t>
            </a:r>
            <a:r>
              <a:rPr lang="en-GB" sz="2000" b="1" kern="1200" dirty="0" smtClean="0">
                <a:latin typeface="Calibri" pitchFamily="34" charset="0"/>
              </a:rPr>
              <a:t> </a:t>
            </a:r>
            <a:endParaRPr lang="en-GB" sz="2000" b="1" kern="1200" dirty="0">
              <a:latin typeface="Calibri" pitchFamily="34" charset="0"/>
            </a:endParaRPr>
          </a:p>
        </p:txBody>
      </p:sp>
      <p:sp>
        <p:nvSpPr>
          <p:cNvPr id="4" name="Text Box 6"/>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5" name="Θέση αριθμού διαφάνειας 4"/>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3B5135-5CB4-4015-A874-5F84480223B5}" type="slidenum">
              <a:rPr lang="en-GB" sz="1400">
                <a:solidFill>
                  <a:schemeClr val="bg1"/>
                </a:solidFill>
              </a:rPr>
              <a:pPr algn="r" eaLnBrk="1" hangingPunct="1"/>
              <a:t>17</a:t>
            </a:fld>
            <a:endParaRPr lang="en-GB" sz="1400">
              <a:solidFill>
                <a:schemeClr val="bg1"/>
              </a:solidFill>
            </a:endParaRPr>
          </a:p>
        </p:txBody>
      </p:sp>
      <p:pic>
        <p:nvPicPr>
          <p:cNvPr id="3077" name="Picture 5" descr="C:\Users\lzah\AppData\Local\Microsoft\Windows\Temporary Internet Files\Content.IE5\C29L7215\MP9004388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429000"/>
            <a:ext cx="2985298" cy="199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921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2748799" y="2864664"/>
            <a:ext cx="2710295" cy="157244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l-GR" sz="1200" b="1" dirty="0" smtClean="0"/>
              <a:t>Ευρωπαϊκά εργαλεία</a:t>
            </a:r>
            <a:endParaRPr lang="en-GB" sz="1200" b="1" dirty="0"/>
          </a:p>
        </p:txBody>
      </p:sp>
      <p:sp>
        <p:nvSpPr>
          <p:cNvPr id="15363" name="Rectangle 7"/>
          <p:cNvSpPr>
            <a:spLocks noChangeArrowheads="1"/>
          </p:cNvSpPr>
          <p:nvPr/>
        </p:nvSpPr>
        <p:spPr bwMode="auto">
          <a:xfrm>
            <a:off x="684213" y="836613"/>
            <a:ext cx="7202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800" b="1" dirty="0">
                <a:solidFill>
                  <a:srgbClr val="333399"/>
                </a:solidFill>
                <a:latin typeface="Calibri" pitchFamily="34" charset="0"/>
              </a:rPr>
              <a:t>Οι </a:t>
            </a:r>
            <a:r>
              <a:rPr lang="el-GR" sz="2800" b="1" dirty="0" smtClean="0">
                <a:solidFill>
                  <a:srgbClr val="333399"/>
                </a:solidFill>
                <a:latin typeface="Calibri" pitchFamily="34" charset="0"/>
              </a:rPr>
              <a:t>νέοι όροι - σχέση εκπαίδευσης και αγοράς εργασίας</a:t>
            </a:r>
            <a:endParaRPr lang="en-GB" sz="2000" b="1" dirty="0">
              <a:solidFill>
                <a:srgbClr val="333399"/>
              </a:solidFill>
              <a:latin typeface="Calibri" pitchFamily="34" charset="0"/>
              <a:ea typeface="ＭＳ Ｐゴシック" pitchFamily="34" charset="-128"/>
              <a:cs typeface="Arial" charset="0"/>
            </a:endParaRPr>
          </a:p>
        </p:txBody>
      </p:sp>
      <p:sp>
        <p:nvSpPr>
          <p:cNvPr id="15364" name="Line 6"/>
          <p:cNvSpPr>
            <a:spLocks noChangeShapeType="1"/>
          </p:cNvSpPr>
          <p:nvPr/>
        </p:nvSpPr>
        <p:spPr bwMode="auto">
          <a:xfrm>
            <a:off x="4140200" y="2636838"/>
            <a:ext cx="0" cy="2376487"/>
          </a:xfrm>
          <a:prstGeom prst="line">
            <a:avLst/>
          </a:prstGeom>
          <a:noFill/>
          <a:ln w="63500">
            <a:solidFill>
              <a:srgbClr val="C00000">
                <a:alpha val="63000"/>
              </a:srgbClr>
            </a:solidFill>
            <a:bevel/>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65" name="Line 7"/>
          <p:cNvSpPr>
            <a:spLocks noChangeShapeType="1"/>
          </p:cNvSpPr>
          <p:nvPr/>
        </p:nvSpPr>
        <p:spPr bwMode="auto">
          <a:xfrm>
            <a:off x="2411413" y="3539139"/>
            <a:ext cx="3673475" cy="0"/>
          </a:xfrm>
          <a:prstGeom prst="line">
            <a:avLst/>
          </a:prstGeom>
          <a:noFill/>
          <a:ln w="63500">
            <a:solidFill>
              <a:srgbClr val="C00000">
                <a:alpha val="63000"/>
              </a:srgbClr>
            </a:solidFill>
            <a:bevel/>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66" name="Oval 12"/>
          <p:cNvSpPr>
            <a:spLocks noChangeArrowheads="1"/>
          </p:cNvSpPr>
          <p:nvPr/>
        </p:nvSpPr>
        <p:spPr bwMode="auto">
          <a:xfrm>
            <a:off x="3435053" y="3244926"/>
            <a:ext cx="1439416" cy="1079425"/>
          </a:xfrm>
          <a:prstGeom prst="ellipse">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l-GR" sz="1200" b="1" dirty="0">
                <a:solidFill>
                  <a:srgbClr val="000000"/>
                </a:solidFill>
                <a:latin typeface="Calibri" pitchFamily="34" charset="0"/>
              </a:rPr>
              <a:t>Μαθησιακά</a:t>
            </a:r>
          </a:p>
          <a:p>
            <a:pPr algn="ctr"/>
            <a:r>
              <a:rPr lang="el-GR" sz="1200" b="1" dirty="0">
                <a:solidFill>
                  <a:srgbClr val="000000"/>
                </a:solidFill>
                <a:latin typeface="Calibri" pitchFamily="34" charset="0"/>
              </a:rPr>
              <a:t>αποτελέσματα</a:t>
            </a:r>
          </a:p>
        </p:txBody>
      </p:sp>
      <p:sp>
        <p:nvSpPr>
          <p:cNvPr id="15367" name="AutoShape 13"/>
          <p:cNvSpPr>
            <a:spLocks noChangeArrowheads="1"/>
          </p:cNvSpPr>
          <p:nvPr/>
        </p:nvSpPr>
        <p:spPr bwMode="auto">
          <a:xfrm>
            <a:off x="3203848" y="1700809"/>
            <a:ext cx="1800199" cy="864592"/>
          </a:xfrm>
          <a:prstGeom prst="roundRect">
            <a:avLst>
              <a:gd name="adj" fmla="val 16667"/>
            </a:avLst>
          </a:pr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l-GR" sz="2000" b="1" dirty="0">
                <a:solidFill>
                  <a:srgbClr val="000000"/>
                </a:solidFill>
                <a:latin typeface="Calibri" pitchFamily="34" charset="0"/>
              </a:rPr>
              <a:t>Συστήματα</a:t>
            </a:r>
          </a:p>
        </p:txBody>
      </p:sp>
      <p:sp>
        <p:nvSpPr>
          <p:cNvPr id="15368" name="AutoShape 14"/>
          <p:cNvSpPr>
            <a:spLocks noChangeArrowheads="1"/>
          </p:cNvSpPr>
          <p:nvPr/>
        </p:nvSpPr>
        <p:spPr bwMode="auto">
          <a:xfrm>
            <a:off x="3348831" y="5084763"/>
            <a:ext cx="1582738" cy="792509"/>
          </a:xfrm>
          <a:prstGeom prst="roundRect">
            <a:avLst>
              <a:gd name="adj" fmla="val 16667"/>
            </a:avLst>
          </a:prstGeom>
          <a:solidFill>
            <a:srgbClr val="CC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l-GR" sz="2000" b="1" dirty="0">
                <a:solidFill>
                  <a:srgbClr val="000000"/>
                </a:solidFill>
                <a:latin typeface="Calibri" pitchFamily="34" charset="0"/>
              </a:rPr>
              <a:t>Άτομα</a:t>
            </a:r>
          </a:p>
        </p:txBody>
      </p:sp>
      <p:sp>
        <p:nvSpPr>
          <p:cNvPr id="15369" name="AutoShape 15"/>
          <p:cNvSpPr>
            <a:spLocks noChangeArrowheads="1"/>
          </p:cNvSpPr>
          <p:nvPr/>
        </p:nvSpPr>
        <p:spPr bwMode="auto">
          <a:xfrm>
            <a:off x="6227762" y="3141663"/>
            <a:ext cx="1728613" cy="936625"/>
          </a:xfrm>
          <a:prstGeom prst="roundRect">
            <a:avLst>
              <a:gd name="adj" fmla="val 16667"/>
            </a:avLst>
          </a:prstGeom>
          <a:solidFill>
            <a:srgbClr val="3366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l-GR" sz="2000" b="1" dirty="0">
                <a:solidFill>
                  <a:srgbClr val="FFFFFF"/>
                </a:solidFill>
                <a:latin typeface="Calibri" pitchFamily="34" charset="0"/>
              </a:rPr>
              <a:t>Αγορά</a:t>
            </a:r>
          </a:p>
          <a:p>
            <a:pPr algn="ctr"/>
            <a:r>
              <a:rPr lang="el-GR" sz="2000" b="1" dirty="0">
                <a:solidFill>
                  <a:srgbClr val="FFFFFF"/>
                </a:solidFill>
                <a:latin typeface="Calibri" pitchFamily="34" charset="0"/>
              </a:rPr>
              <a:t>εργασίας</a:t>
            </a:r>
          </a:p>
        </p:txBody>
      </p:sp>
      <p:sp>
        <p:nvSpPr>
          <p:cNvPr id="15370" name="AutoShape 16"/>
          <p:cNvSpPr>
            <a:spLocks noChangeArrowheads="1"/>
          </p:cNvSpPr>
          <p:nvPr/>
        </p:nvSpPr>
        <p:spPr bwMode="auto">
          <a:xfrm>
            <a:off x="684213" y="3003164"/>
            <a:ext cx="1582737" cy="1002100"/>
          </a:xfrm>
          <a:prstGeom prst="roundRect">
            <a:avLst>
              <a:gd name="adj" fmla="val 16667"/>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l-GR" sz="2000" b="1" dirty="0">
                <a:solidFill>
                  <a:srgbClr val="FFFFFF"/>
                </a:solidFill>
                <a:latin typeface="Calibri" pitchFamily="34" charset="0"/>
              </a:rPr>
              <a:t>Εκπαίδευση</a:t>
            </a:r>
          </a:p>
          <a:p>
            <a:pPr algn="ctr"/>
            <a:r>
              <a:rPr lang="el-GR" sz="2000" b="1" dirty="0">
                <a:solidFill>
                  <a:srgbClr val="FFFFFF"/>
                </a:solidFill>
                <a:latin typeface="Calibri" pitchFamily="34" charset="0"/>
              </a:rPr>
              <a:t>&amp; κατάρτιση</a:t>
            </a:r>
          </a:p>
        </p:txBody>
      </p:sp>
      <p:sp>
        <p:nvSpPr>
          <p:cNvPr id="15372" name="Text Box 21"/>
          <p:cNvSpPr txBox="1">
            <a:spLocks noChangeArrowheads="1"/>
          </p:cNvSpPr>
          <p:nvPr/>
        </p:nvSpPr>
        <p:spPr bwMode="auto">
          <a:xfrm>
            <a:off x="1907704" y="4149080"/>
            <a:ext cx="11509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b="1" dirty="0">
                <a:solidFill>
                  <a:srgbClr val="333399"/>
                </a:solidFill>
                <a:latin typeface="Calibri" pitchFamily="34" charset="0"/>
              </a:rPr>
              <a:t>Ατομικά</a:t>
            </a:r>
          </a:p>
          <a:p>
            <a:pPr eaLnBrk="1" hangingPunct="1"/>
            <a:r>
              <a:rPr lang="el-GR" b="1" dirty="0">
                <a:solidFill>
                  <a:srgbClr val="333399"/>
                </a:solidFill>
                <a:latin typeface="Calibri" pitchFamily="34" charset="0"/>
              </a:rPr>
              <a:t>Προσόντα</a:t>
            </a:r>
          </a:p>
          <a:p>
            <a:pPr eaLnBrk="1" hangingPunct="1"/>
            <a:r>
              <a:rPr lang="el-GR" sz="1200" b="1" dirty="0">
                <a:solidFill>
                  <a:srgbClr val="333399"/>
                </a:solidFill>
                <a:latin typeface="Calibri" pitchFamily="34" charset="0"/>
              </a:rPr>
              <a:t>(πτυχία, </a:t>
            </a:r>
          </a:p>
          <a:p>
            <a:pPr eaLnBrk="1" hangingPunct="1"/>
            <a:r>
              <a:rPr lang="el-GR" sz="1200" b="1" dirty="0">
                <a:solidFill>
                  <a:srgbClr val="333399"/>
                </a:solidFill>
                <a:latin typeface="Calibri" pitchFamily="34" charset="0"/>
              </a:rPr>
              <a:t>διπλώματα)</a:t>
            </a:r>
          </a:p>
        </p:txBody>
      </p:sp>
      <p:sp>
        <p:nvSpPr>
          <p:cNvPr id="15373" name="Text Box 22"/>
          <p:cNvSpPr txBox="1">
            <a:spLocks noChangeArrowheads="1"/>
          </p:cNvSpPr>
          <p:nvPr/>
        </p:nvSpPr>
        <p:spPr bwMode="auto">
          <a:xfrm>
            <a:off x="5487272" y="2663826"/>
            <a:ext cx="813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200" b="1" dirty="0">
                <a:solidFill>
                  <a:srgbClr val="333399"/>
                </a:solidFill>
                <a:latin typeface="Calibri" pitchFamily="34" charset="0"/>
              </a:rPr>
              <a:t>Πρότυπα</a:t>
            </a:r>
            <a:r>
              <a:rPr lang="el-GR" sz="1200" b="1" dirty="0" smtClean="0">
                <a:solidFill>
                  <a:srgbClr val="333399"/>
                </a:solidFill>
                <a:latin typeface="Calibri" pitchFamily="34" charset="0"/>
              </a:rPr>
              <a:t>,</a:t>
            </a:r>
            <a:endParaRPr lang="el-GR" sz="1200" b="1" dirty="0">
              <a:solidFill>
                <a:srgbClr val="333399"/>
              </a:solidFill>
              <a:latin typeface="Calibri" pitchFamily="34" charset="0"/>
            </a:endParaRPr>
          </a:p>
        </p:txBody>
      </p:sp>
      <p:sp>
        <p:nvSpPr>
          <p:cNvPr id="15374" name="Text Box 23"/>
          <p:cNvSpPr txBox="1">
            <a:spLocks noChangeArrowheads="1"/>
          </p:cNvSpPr>
          <p:nvPr/>
        </p:nvSpPr>
        <p:spPr bwMode="auto">
          <a:xfrm>
            <a:off x="5487273" y="4345931"/>
            <a:ext cx="1460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200" b="1" dirty="0">
                <a:solidFill>
                  <a:srgbClr val="333399"/>
                </a:solidFill>
                <a:latin typeface="Calibri" pitchFamily="34" charset="0"/>
              </a:rPr>
              <a:t>Ατομικές γνώσεις, δεξιότητες και</a:t>
            </a:r>
          </a:p>
          <a:p>
            <a:pPr eaLnBrk="1" hangingPunct="1"/>
            <a:r>
              <a:rPr lang="el-GR" sz="1200" b="1" dirty="0" smtClean="0">
                <a:solidFill>
                  <a:srgbClr val="333399"/>
                </a:solidFill>
                <a:latin typeface="Calibri" pitchFamily="34" charset="0"/>
              </a:rPr>
              <a:t>Ικανότητες</a:t>
            </a:r>
            <a:endParaRPr lang="el-GR" sz="1200" b="1" dirty="0">
              <a:solidFill>
                <a:srgbClr val="333399"/>
              </a:solidFill>
              <a:latin typeface="Calibri" pitchFamily="34" charset="0"/>
            </a:endParaRPr>
          </a:p>
        </p:txBody>
      </p:sp>
      <p:sp>
        <p:nvSpPr>
          <p:cNvPr id="15375" name="Text Box 20"/>
          <p:cNvSpPr txBox="1">
            <a:spLocks noChangeArrowheads="1"/>
          </p:cNvSpPr>
          <p:nvPr/>
        </p:nvSpPr>
        <p:spPr bwMode="auto">
          <a:xfrm>
            <a:off x="755650" y="616585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15376" name="Θέση αριθμού διαφάνειας 4"/>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3B5135-5CB4-4015-A874-5F84480223B5}" type="slidenum">
              <a:rPr lang="en-GB" sz="1400">
                <a:solidFill>
                  <a:schemeClr val="bg1"/>
                </a:solidFill>
              </a:rPr>
              <a:pPr algn="r" eaLnBrk="1" hangingPunct="1"/>
              <a:t>18</a:t>
            </a:fld>
            <a:endParaRPr lang="en-GB" sz="140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AutoShape 2"/>
          <p:cNvSpPr>
            <a:spLocks noChangeArrowheads="1"/>
          </p:cNvSpPr>
          <p:nvPr/>
        </p:nvSpPr>
        <p:spPr bwMode="auto">
          <a:xfrm>
            <a:off x="1835150" y="1341438"/>
            <a:ext cx="5905500" cy="4537075"/>
          </a:xfrm>
          <a:custGeom>
            <a:avLst/>
            <a:gdLst>
              <a:gd name="G0" fmla="+- 204 0 0"/>
              <a:gd name="G1" fmla="+- 21600 0 204"/>
              <a:gd name="G2" fmla="+- 21600 0 20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4" y="10800"/>
                </a:moveTo>
                <a:cubicBezTo>
                  <a:pt x="204" y="16652"/>
                  <a:pt x="4948" y="21396"/>
                  <a:pt x="10800" y="21396"/>
                </a:cubicBezTo>
                <a:cubicBezTo>
                  <a:pt x="16652" y="21396"/>
                  <a:pt x="21396" y="16652"/>
                  <a:pt x="21396" y="10800"/>
                </a:cubicBezTo>
                <a:cubicBezTo>
                  <a:pt x="21396" y="4948"/>
                  <a:pt x="16652" y="204"/>
                  <a:pt x="10800" y="204"/>
                </a:cubicBezTo>
                <a:cubicBezTo>
                  <a:pt x="4948" y="204"/>
                  <a:pt x="204" y="4948"/>
                  <a:pt x="204"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67" name="AutoShape 3"/>
          <p:cNvSpPr>
            <a:spLocks noChangeArrowheads="1"/>
          </p:cNvSpPr>
          <p:nvPr/>
        </p:nvSpPr>
        <p:spPr bwMode="auto">
          <a:xfrm rot="2282998">
            <a:off x="2411413" y="4941888"/>
            <a:ext cx="503237" cy="215900"/>
          </a:xfrm>
          <a:prstGeom prst="leftRightArrow">
            <a:avLst>
              <a:gd name="adj1" fmla="val 50000"/>
              <a:gd name="adj2" fmla="val 466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68" name="AutoShape 4"/>
          <p:cNvSpPr>
            <a:spLocks noChangeArrowheads="1"/>
          </p:cNvSpPr>
          <p:nvPr/>
        </p:nvSpPr>
        <p:spPr bwMode="auto">
          <a:xfrm rot="-1879617">
            <a:off x="6372225" y="5084763"/>
            <a:ext cx="503238" cy="215900"/>
          </a:xfrm>
          <a:prstGeom prst="leftRightArrow">
            <a:avLst>
              <a:gd name="adj1" fmla="val 50000"/>
              <a:gd name="adj2" fmla="val 466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70" name="AutoShape 6"/>
          <p:cNvSpPr>
            <a:spLocks noChangeArrowheads="1"/>
          </p:cNvSpPr>
          <p:nvPr/>
        </p:nvSpPr>
        <p:spPr bwMode="auto">
          <a:xfrm rot="-2554936">
            <a:off x="2339975" y="1628775"/>
            <a:ext cx="503238" cy="215900"/>
          </a:xfrm>
          <a:prstGeom prst="leftRightArrow">
            <a:avLst>
              <a:gd name="adj1" fmla="val 50000"/>
              <a:gd name="adj2" fmla="val 466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77" name="Rectangle 13"/>
          <p:cNvSpPr>
            <a:spLocks noChangeArrowheads="1"/>
          </p:cNvSpPr>
          <p:nvPr/>
        </p:nvSpPr>
        <p:spPr bwMode="auto">
          <a:xfrm>
            <a:off x="3419872" y="980728"/>
            <a:ext cx="2232248" cy="1296144"/>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l-GR" b="1" dirty="0">
                <a:latin typeface="Calibri" charset="0"/>
                <a:ea typeface="ＭＳ Ｐゴシック" charset="0"/>
              </a:rPr>
              <a:t>Ανάγκες/ απαιτήσεις σε δεξιότητες</a:t>
            </a:r>
          </a:p>
        </p:txBody>
      </p:sp>
      <p:sp>
        <p:nvSpPr>
          <p:cNvPr id="216079" name="Rectangle 15"/>
          <p:cNvSpPr>
            <a:spLocks noChangeArrowheads="1"/>
          </p:cNvSpPr>
          <p:nvPr/>
        </p:nvSpPr>
        <p:spPr bwMode="auto">
          <a:xfrm>
            <a:off x="7235825" y="2708275"/>
            <a:ext cx="1584325" cy="1873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r>
              <a:rPr lang="el-GR" sz="1600" b="1" dirty="0">
                <a:latin typeface="Calibri" charset="0"/>
                <a:ea typeface="ＭＳ Ｐゴシック" charset="0"/>
              </a:rPr>
              <a:t>Πρότυπα</a:t>
            </a:r>
            <a:endParaRPr lang="en-GB" sz="1600" b="1" dirty="0">
              <a:latin typeface="Calibri" charset="0"/>
              <a:ea typeface="ＭＳ Ｐゴシック" charset="0"/>
            </a:endParaRPr>
          </a:p>
          <a:p>
            <a:pPr algn="ctr"/>
            <a:endParaRPr lang="en-GB" sz="1600" b="1" dirty="0">
              <a:latin typeface="Calibri" charset="0"/>
              <a:ea typeface="ＭＳ Ｐゴシック" charset="0"/>
            </a:endParaRPr>
          </a:p>
          <a:p>
            <a:pPr algn="ctr"/>
            <a:r>
              <a:rPr lang="en-GB" sz="1600" b="1" dirty="0">
                <a:latin typeface="Calibri" charset="0"/>
                <a:ea typeface="ＭＳ Ｐゴシック" charset="0"/>
              </a:rPr>
              <a:t> </a:t>
            </a:r>
            <a:r>
              <a:rPr lang="el-GR" sz="1600" b="1" dirty="0">
                <a:latin typeface="Calibri" charset="0"/>
                <a:ea typeface="ＭＳ Ｐゴシック" charset="0"/>
              </a:rPr>
              <a:t>Επαγγελματικά</a:t>
            </a:r>
            <a:endParaRPr lang="en-GB" sz="1600" b="1" dirty="0">
              <a:latin typeface="Calibri" charset="0"/>
              <a:ea typeface="ＭＳ Ｐゴシック" charset="0"/>
            </a:endParaRPr>
          </a:p>
          <a:p>
            <a:pPr algn="ctr"/>
            <a:r>
              <a:rPr lang="en-GB" sz="1600" b="1" dirty="0">
                <a:latin typeface="Calibri" charset="0"/>
                <a:ea typeface="ＭＳ Ｐゴシック" charset="0"/>
              </a:rPr>
              <a:t> </a:t>
            </a:r>
            <a:r>
              <a:rPr lang="el-GR" sz="1600" b="1" dirty="0">
                <a:latin typeface="Calibri" charset="0"/>
                <a:ea typeface="ＭＳ Ｐゴシック" charset="0"/>
              </a:rPr>
              <a:t>Εκπαιδευτικά</a:t>
            </a:r>
            <a:r>
              <a:rPr lang="en-GB" sz="1600" b="1" dirty="0">
                <a:latin typeface="Calibri" charset="0"/>
                <a:ea typeface="ＭＳ Ｐゴシック" charset="0"/>
              </a:rPr>
              <a:t> </a:t>
            </a:r>
          </a:p>
          <a:p>
            <a:pPr algn="ctr"/>
            <a:r>
              <a:rPr lang="en-GB" sz="1600" b="1" dirty="0">
                <a:latin typeface="Calibri" charset="0"/>
                <a:ea typeface="ＭＳ Ｐゴシック" charset="0"/>
              </a:rPr>
              <a:t> </a:t>
            </a:r>
            <a:r>
              <a:rPr lang="el-GR" sz="1600" b="1" dirty="0">
                <a:latin typeface="Calibri" charset="0"/>
                <a:ea typeface="ＭＳ Ｐゴシック" charset="0"/>
              </a:rPr>
              <a:t>Πιστοποίησης</a:t>
            </a:r>
          </a:p>
        </p:txBody>
      </p:sp>
      <p:sp>
        <p:nvSpPr>
          <p:cNvPr id="216084" name="Rectangle 20"/>
          <p:cNvSpPr>
            <a:spLocks noChangeArrowheads="1"/>
          </p:cNvSpPr>
          <p:nvPr/>
        </p:nvSpPr>
        <p:spPr bwMode="auto">
          <a:xfrm>
            <a:off x="323528" y="2565400"/>
            <a:ext cx="2087885" cy="143966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endParaRPr lang="el-GR" sz="1600" b="1" dirty="0">
              <a:latin typeface="Calibri" charset="0"/>
              <a:ea typeface="ＭＳ Ｐゴシック" charset="0"/>
            </a:endParaRPr>
          </a:p>
          <a:p>
            <a:pPr algn="ctr"/>
            <a:r>
              <a:rPr lang="el-GR" sz="1600" b="1" dirty="0">
                <a:latin typeface="Calibri" charset="0"/>
                <a:ea typeface="ＭＳ Ｐゴシック" charset="0"/>
              </a:rPr>
              <a:t>Πρόσβαση</a:t>
            </a:r>
            <a:r>
              <a:rPr lang="en-GB" sz="1600" b="1" dirty="0">
                <a:latin typeface="Calibri" charset="0"/>
                <a:ea typeface="ＭＳ Ｐゴシック" charset="0"/>
              </a:rPr>
              <a:t> </a:t>
            </a:r>
          </a:p>
          <a:p>
            <a:pPr algn="ctr"/>
            <a:endParaRPr lang="en-GB" sz="1600" b="1" dirty="0">
              <a:latin typeface="Calibri" charset="0"/>
              <a:ea typeface="ＭＳ Ｐゴシック" charset="0"/>
            </a:endParaRPr>
          </a:p>
          <a:p>
            <a:pPr algn="ctr"/>
            <a:r>
              <a:rPr lang="en-GB" sz="1600" b="1" dirty="0">
                <a:latin typeface="Calibri" charset="0"/>
                <a:ea typeface="ＭＳ Ｐゴシック" charset="0"/>
              </a:rPr>
              <a:t> </a:t>
            </a:r>
            <a:r>
              <a:rPr lang="el-GR" sz="1600" b="1" dirty="0">
                <a:latin typeface="Calibri" charset="0"/>
                <a:ea typeface="ＭＳ Ｐゴシック" charset="0"/>
              </a:rPr>
              <a:t>στην αγορά εργασίας</a:t>
            </a:r>
            <a:endParaRPr lang="en-GB" sz="1600" b="1" dirty="0">
              <a:latin typeface="Calibri" charset="0"/>
              <a:ea typeface="ＭＳ Ｐゴシック" charset="0"/>
            </a:endParaRPr>
          </a:p>
          <a:p>
            <a:pPr algn="ctr"/>
            <a:r>
              <a:rPr lang="en-GB" sz="1600" b="1" dirty="0">
                <a:latin typeface="Calibri" charset="0"/>
                <a:ea typeface="ＭＳ Ｐゴシック" charset="0"/>
              </a:rPr>
              <a:t> </a:t>
            </a:r>
            <a:r>
              <a:rPr lang="el-GR" sz="1600" b="1" dirty="0" smtClean="0">
                <a:latin typeface="Calibri" charset="0"/>
                <a:ea typeface="ＭＳ Ｐゴシック" charset="0"/>
              </a:rPr>
              <a:t>ή σε </a:t>
            </a:r>
            <a:r>
              <a:rPr lang="el-GR" sz="1600" b="1" dirty="0">
                <a:latin typeface="Calibri" charset="0"/>
                <a:ea typeface="ＭＳ Ｐゴシック" charset="0"/>
              </a:rPr>
              <a:t>νέα επίπεδα μάθησης</a:t>
            </a:r>
            <a:endParaRPr lang="en-GB" sz="1600" b="1" dirty="0">
              <a:latin typeface="Calibri" charset="0"/>
              <a:ea typeface="ＭＳ Ｐゴシック" charset="0"/>
            </a:endParaRPr>
          </a:p>
          <a:p>
            <a:pPr algn="ctr"/>
            <a:endParaRPr lang="el-GR" sz="1600" b="1" dirty="0">
              <a:latin typeface="Calibri" charset="0"/>
              <a:ea typeface="ＭＳ Ｐゴシック" charset="0"/>
            </a:endParaRPr>
          </a:p>
        </p:txBody>
      </p:sp>
      <p:sp>
        <p:nvSpPr>
          <p:cNvPr id="216085" name="Rectangle 21"/>
          <p:cNvSpPr>
            <a:spLocks noChangeArrowheads="1"/>
          </p:cNvSpPr>
          <p:nvPr/>
        </p:nvSpPr>
        <p:spPr bwMode="auto">
          <a:xfrm>
            <a:off x="3491880" y="4869160"/>
            <a:ext cx="2088183" cy="112365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r>
              <a:rPr lang="el-GR" b="1" dirty="0">
                <a:latin typeface="Calibri" charset="0"/>
                <a:ea typeface="ＭＳ Ｐゴシック" charset="0"/>
              </a:rPr>
              <a:t>Εκπαίδευση και κατάρτιση</a:t>
            </a:r>
            <a:endParaRPr lang="en-GB" b="1" dirty="0">
              <a:latin typeface="Calibri" charset="0"/>
              <a:ea typeface="ＭＳ Ｐゴシック" charset="0"/>
            </a:endParaRPr>
          </a:p>
          <a:p>
            <a:pPr algn="ctr"/>
            <a:endParaRPr lang="el-GR" b="1" dirty="0">
              <a:latin typeface="Calibri" charset="0"/>
              <a:ea typeface="ＭＳ Ｐゴシック" charset="0"/>
            </a:endParaRPr>
          </a:p>
        </p:txBody>
      </p:sp>
      <p:sp>
        <p:nvSpPr>
          <p:cNvPr id="216086" name="AutoShape 22"/>
          <p:cNvSpPr>
            <a:spLocks noChangeArrowheads="1"/>
          </p:cNvSpPr>
          <p:nvPr/>
        </p:nvSpPr>
        <p:spPr bwMode="auto">
          <a:xfrm>
            <a:off x="2555875" y="2493963"/>
            <a:ext cx="4103688" cy="1871662"/>
          </a:xfrm>
          <a:custGeom>
            <a:avLst/>
            <a:gdLst>
              <a:gd name="G0" fmla="+- 9384 0 0"/>
              <a:gd name="G1" fmla="+- 10554 0 0"/>
              <a:gd name="G2" fmla="+- 3371 0 0"/>
              <a:gd name="G3" fmla="+- 21600 0 9384"/>
              <a:gd name="G4" fmla="+- 21600 0 10554"/>
              <a:gd name="G5" fmla="+- 21600 0 3371"/>
              <a:gd name="G6" fmla="+- 9384 0 10800"/>
              <a:gd name="G7" fmla="+- 10554 0 10800"/>
              <a:gd name="G8" fmla="*/ G7 3371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9384" y="3371"/>
                </a:lnTo>
                <a:lnTo>
                  <a:pt x="10554" y="3371"/>
                </a:lnTo>
                <a:lnTo>
                  <a:pt x="10554" y="10554"/>
                </a:lnTo>
                <a:lnTo>
                  <a:pt x="3371" y="10554"/>
                </a:lnTo>
                <a:lnTo>
                  <a:pt x="3371" y="9384"/>
                </a:lnTo>
                <a:lnTo>
                  <a:pt x="0" y="10800"/>
                </a:lnTo>
                <a:lnTo>
                  <a:pt x="3371" y="12216"/>
                </a:lnTo>
                <a:lnTo>
                  <a:pt x="3371" y="11046"/>
                </a:lnTo>
                <a:lnTo>
                  <a:pt x="10554" y="11046"/>
                </a:lnTo>
                <a:lnTo>
                  <a:pt x="10554" y="18229"/>
                </a:lnTo>
                <a:lnTo>
                  <a:pt x="9384" y="18229"/>
                </a:lnTo>
                <a:lnTo>
                  <a:pt x="10800" y="21600"/>
                </a:lnTo>
                <a:lnTo>
                  <a:pt x="12216" y="18229"/>
                </a:lnTo>
                <a:lnTo>
                  <a:pt x="11046" y="18229"/>
                </a:lnTo>
                <a:lnTo>
                  <a:pt x="11046" y="11046"/>
                </a:lnTo>
                <a:lnTo>
                  <a:pt x="18229" y="11046"/>
                </a:lnTo>
                <a:lnTo>
                  <a:pt x="18229" y="12216"/>
                </a:lnTo>
                <a:lnTo>
                  <a:pt x="21600" y="10800"/>
                </a:lnTo>
                <a:lnTo>
                  <a:pt x="18229" y="9384"/>
                </a:lnTo>
                <a:lnTo>
                  <a:pt x="18229" y="10554"/>
                </a:lnTo>
                <a:lnTo>
                  <a:pt x="11046" y="10554"/>
                </a:lnTo>
                <a:lnTo>
                  <a:pt x="11046" y="3371"/>
                </a:lnTo>
                <a:lnTo>
                  <a:pt x="12216" y="337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90" name="AutoShape 26"/>
          <p:cNvSpPr>
            <a:spLocks noChangeArrowheads="1"/>
          </p:cNvSpPr>
          <p:nvPr/>
        </p:nvSpPr>
        <p:spPr bwMode="auto">
          <a:xfrm rot="2406876">
            <a:off x="6875463" y="1773238"/>
            <a:ext cx="503237" cy="215900"/>
          </a:xfrm>
          <a:prstGeom prst="leftRightArrow">
            <a:avLst>
              <a:gd name="adj1" fmla="val 50000"/>
              <a:gd name="adj2" fmla="val 466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091" name="Text Box 5"/>
          <p:cNvSpPr txBox="1">
            <a:spLocks noChangeArrowheads="1"/>
          </p:cNvSpPr>
          <p:nvPr/>
        </p:nvSpPr>
        <p:spPr bwMode="auto">
          <a:xfrm>
            <a:off x="0" y="836712"/>
            <a:ext cx="20891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el-GR" sz="2400" b="1" dirty="0" smtClean="0">
                <a:solidFill>
                  <a:schemeClr val="accent2"/>
                </a:solidFill>
                <a:latin typeface="Calibri" charset="0"/>
              </a:rPr>
              <a:t>Αγορά εργασίας </a:t>
            </a:r>
            <a:r>
              <a:rPr lang="el-GR" sz="2400" b="1" dirty="0">
                <a:solidFill>
                  <a:schemeClr val="accent2"/>
                </a:solidFill>
                <a:latin typeface="Calibri" charset="0"/>
              </a:rPr>
              <a:t>– εκπαίδευση &amp; κατάρτιση</a:t>
            </a:r>
            <a:endParaRPr lang="en-GB" sz="2400" b="1" dirty="0">
              <a:solidFill>
                <a:schemeClr val="accent2"/>
              </a:solidFill>
              <a:latin typeface="Calibri" charset="0"/>
              <a:cs typeface="ＭＳ Ｐゴシック" charset="0"/>
            </a:endParaRPr>
          </a:p>
        </p:txBody>
      </p:sp>
      <p:sp>
        <p:nvSpPr>
          <p:cNvPr id="20" name="Text Box 20"/>
          <p:cNvSpPr txBox="1">
            <a:spLocks noChangeArrowheads="1"/>
          </p:cNvSpPr>
          <p:nvPr/>
        </p:nvSpPr>
        <p:spPr bwMode="auto">
          <a:xfrm>
            <a:off x="755650" y="616585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21" name="Θέση αριθμού διαφάνειας 4"/>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3B5135-5CB4-4015-A874-5F84480223B5}" type="slidenum">
              <a:rPr lang="en-GB" sz="1400">
                <a:solidFill>
                  <a:schemeClr val="bg1"/>
                </a:solidFill>
              </a:rPr>
              <a:pPr algn="r" eaLnBrk="1" hangingPunct="1"/>
              <a:t>19</a:t>
            </a:fld>
            <a:endParaRPr lang="en-GB" sz="1400">
              <a:solidFill>
                <a:schemeClr val="bg1"/>
              </a:solidFill>
            </a:endParaRPr>
          </a:p>
        </p:txBody>
      </p:sp>
    </p:spTree>
    <p:extLst>
      <p:ext uri="{BB962C8B-B14F-4D97-AF65-F5344CB8AC3E}">
        <p14:creationId xmlns:p14="http://schemas.microsoft.com/office/powerpoint/2010/main" val="3333173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8D56AC6F-3799-4994-8434-4EDEF7180DD8}" type="slidenum">
              <a:rPr lang="en-GB" smtClean="0"/>
              <a:pPr>
                <a:defRPr/>
              </a:pPr>
              <a:t>2</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052736"/>
            <a:ext cx="5288632" cy="4721993"/>
          </a:xfrm>
          <a:prstGeom prst="rect">
            <a:avLst/>
          </a:prstGeom>
        </p:spPr>
      </p:pic>
      <p:sp>
        <p:nvSpPr>
          <p:cNvPr id="6" name="Rectangle 5"/>
          <p:cNvSpPr/>
          <p:nvPr/>
        </p:nvSpPr>
        <p:spPr>
          <a:xfrm>
            <a:off x="611560" y="1556792"/>
            <a:ext cx="2232248" cy="923330"/>
          </a:xfrm>
          <a:prstGeom prst="rect">
            <a:avLst/>
          </a:prstGeom>
        </p:spPr>
        <p:txBody>
          <a:bodyPr wrap="square">
            <a:spAutoFit/>
          </a:bodyPr>
          <a:lstStyle/>
          <a:p>
            <a:r>
              <a:rPr lang="el-GR" b="1" dirty="0" smtClean="0">
                <a:latin typeface="Calibri" pitchFamily="34" charset="0"/>
              </a:rPr>
              <a:t>Στο μέλλον η ηλικία δεν θα είναι εμπόδιο στη θέληση</a:t>
            </a:r>
            <a:endParaRPr lang="en-GB" b="1" dirty="0">
              <a:latin typeface="Calibri" pitchFamily="34" charset="0"/>
            </a:endParaRPr>
          </a:p>
        </p:txBody>
      </p:sp>
    </p:spTree>
    <p:extLst>
      <p:ext uri="{BB962C8B-B14F-4D97-AF65-F5344CB8AC3E}">
        <p14:creationId xmlns:p14="http://schemas.microsoft.com/office/powerpoint/2010/main" val="1777341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title" idx="4294967295"/>
          </p:nvPr>
        </p:nvSpPr>
        <p:spPr>
          <a:xfrm>
            <a:off x="6227762" y="2492375"/>
            <a:ext cx="2422525" cy="2016745"/>
          </a:xfrm>
        </p:spPr>
        <p:txBody>
          <a:bodyPr/>
          <a:lstStyle/>
          <a:p>
            <a:r>
              <a:rPr lang="el-GR" sz="3200" b="1" dirty="0" smtClean="0">
                <a:solidFill>
                  <a:schemeClr val="accent2"/>
                </a:solidFill>
                <a:latin typeface="Calibri" pitchFamily="34" charset="0"/>
                <a:ea typeface="ＭＳ Ｐゴシック"/>
                <a:cs typeface="ＭＳ Ｐゴシック"/>
              </a:rPr>
              <a:t>Τα Ευρωπαϊκά εργαλεία</a:t>
            </a:r>
          </a:p>
        </p:txBody>
      </p:sp>
      <p:sp>
        <p:nvSpPr>
          <p:cNvPr id="21506" name="Text Box 9"/>
          <p:cNvSpPr txBox="1">
            <a:spLocks noChangeArrowheads="1"/>
          </p:cNvSpPr>
          <p:nvPr/>
        </p:nvSpPr>
        <p:spPr bwMode="auto">
          <a:xfrm>
            <a:off x="1547813" y="6165850"/>
            <a:ext cx="2051050" cy="274638"/>
          </a:xfrm>
          <a:prstGeom prst="rect">
            <a:avLst/>
          </a:prstGeom>
          <a:noFill/>
          <a:ln w="9525">
            <a:noFill/>
            <a:miter lim="800000"/>
            <a:headEnd/>
            <a:tailEnd/>
          </a:ln>
        </p:spPr>
        <p:txBody>
          <a:bodyPr>
            <a:spAutoFit/>
          </a:bodyPr>
          <a:lstStyle/>
          <a:p>
            <a:pPr>
              <a:spcBef>
                <a:spcPct val="50000"/>
              </a:spcBef>
            </a:pPr>
            <a:r>
              <a:rPr lang="en-GB" sz="1200" b="1">
                <a:solidFill>
                  <a:schemeClr val="bg1"/>
                </a:solidFill>
                <a:latin typeface="Calibri" pitchFamily="34" charset="0"/>
              </a:rPr>
              <a:t>Loukas Zahilas</a:t>
            </a:r>
          </a:p>
        </p:txBody>
      </p:sp>
      <p:sp>
        <p:nvSpPr>
          <p:cNvPr id="21507"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70D51510-1E74-4561-99F5-EECEC541ACC0}" type="slidenum">
              <a:rPr lang="en-GB" sz="1400">
                <a:solidFill>
                  <a:schemeClr val="bg1"/>
                </a:solidFill>
              </a:rPr>
              <a:pPr algn="r"/>
              <a:t>20</a:t>
            </a:fld>
            <a:endParaRPr lang="en-GB" sz="1400">
              <a:solidFill>
                <a:schemeClr val="bg1"/>
              </a:solidFill>
            </a:endParaRPr>
          </a:p>
        </p:txBody>
      </p:sp>
      <p:pic>
        <p:nvPicPr>
          <p:cNvPr id="21508" name="Picture 7"/>
          <p:cNvPicPr>
            <a:picLocks noChangeAspect="1" noChangeArrowheads="1"/>
          </p:cNvPicPr>
          <p:nvPr/>
        </p:nvPicPr>
        <p:blipFill>
          <a:blip r:embed="rId3"/>
          <a:srcRect/>
          <a:stretch>
            <a:fillRect/>
          </a:stretch>
        </p:blipFill>
        <p:spPr bwMode="auto">
          <a:xfrm>
            <a:off x="107950" y="115888"/>
            <a:ext cx="5903913" cy="6570662"/>
          </a:xfrm>
          <a:prstGeom prst="rect">
            <a:avLst/>
          </a:prstGeom>
          <a:noFill/>
          <a:ln w="9525">
            <a:noFill/>
            <a:miter lim="800000"/>
            <a:headEnd/>
            <a:tailEnd/>
          </a:ln>
        </p:spPr>
      </p:pic>
    </p:spTree>
    <p:extLst>
      <p:ext uri="{BB962C8B-B14F-4D97-AF65-F5344CB8AC3E}">
        <p14:creationId xmlns:p14="http://schemas.microsoft.com/office/powerpoint/2010/main" val="1750345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63938" y="1052513"/>
            <a:ext cx="1871662" cy="5556250"/>
            <a:chOff x="2245" y="663"/>
            <a:chExt cx="1179" cy="3500"/>
          </a:xfrm>
        </p:grpSpPr>
        <p:sp>
          <p:nvSpPr>
            <p:cNvPr id="90115" name="AutoShape 3"/>
            <p:cNvSpPr>
              <a:spLocks noChangeArrowheads="1"/>
            </p:cNvSpPr>
            <p:nvPr/>
          </p:nvSpPr>
          <p:spPr bwMode="auto">
            <a:xfrm>
              <a:off x="2245" y="3800"/>
              <a:ext cx="1179" cy="363"/>
            </a:xfrm>
            <a:prstGeom prst="roundRect">
              <a:avLst>
                <a:gd name="adj" fmla="val 50000"/>
              </a:avLst>
            </a:prstGeom>
            <a:solidFill>
              <a:srgbClr val="FA000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GB" sz="1600" b="1" dirty="0">
                  <a:latin typeface="Calibri" pitchFamily="34" charset="0"/>
                  <a:ea typeface="ＭＳ Ｐゴシック" pitchFamily="-112" charset="-128"/>
                  <a:cs typeface="Calibri" pitchFamily="34" charset="0"/>
                </a:rPr>
                <a:t>EQF </a:t>
              </a:r>
              <a:r>
                <a:rPr lang="el-GR" sz="1600" b="1" dirty="0">
                  <a:latin typeface="Calibri" pitchFamily="34" charset="0"/>
                  <a:ea typeface="ＭＳ Ｐゴシック" pitchFamily="-112" charset="-128"/>
                  <a:cs typeface="Calibri" pitchFamily="34" charset="0"/>
                </a:rPr>
                <a:t>Επίπεδο </a:t>
              </a:r>
              <a:r>
                <a:rPr lang="en-GB" sz="1600" b="1" dirty="0">
                  <a:latin typeface="Calibri" pitchFamily="34" charset="0"/>
                  <a:ea typeface="ＭＳ Ｐゴシック" pitchFamily="-112" charset="-128"/>
                  <a:cs typeface="Calibri" pitchFamily="34" charset="0"/>
                </a:rPr>
                <a:t>1</a:t>
              </a:r>
            </a:p>
          </p:txBody>
        </p:sp>
        <p:sp>
          <p:nvSpPr>
            <p:cNvPr id="90116" name="AutoShape 4"/>
            <p:cNvSpPr>
              <a:spLocks noChangeArrowheads="1"/>
            </p:cNvSpPr>
            <p:nvPr/>
          </p:nvSpPr>
          <p:spPr bwMode="auto">
            <a:xfrm>
              <a:off x="2245" y="3351"/>
              <a:ext cx="1179" cy="363"/>
            </a:xfrm>
            <a:prstGeom prst="roundRect">
              <a:avLst>
                <a:gd name="adj" fmla="val 50000"/>
              </a:avLst>
            </a:prstGeom>
            <a:solidFill>
              <a:srgbClr val="FA000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GB" sz="1600" b="1" dirty="0">
                  <a:latin typeface="Calibri" pitchFamily="34" charset="0"/>
                  <a:ea typeface="ＭＳ Ｐゴシック" pitchFamily="-112" charset="-128"/>
                  <a:cs typeface="Calibri" pitchFamily="34" charset="0"/>
                </a:rPr>
                <a:t>EQF </a:t>
              </a:r>
              <a:r>
                <a:rPr lang="el-GR" sz="1600" b="1" dirty="0">
                  <a:latin typeface="Calibri" pitchFamily="34" charset="0"/>
                  <a:ea typeface="ＭＳ Ｐゴシック" pitchFamily="-112" charset="-128"/>
                  <a:cs typeface="Calibri" pitchFamily="34" charset="0"/>
                </a:rPr>
                <a:t>Επίπεδο </a:t>
              </a:r>
              <a:r>
                <a:rPr lang="en-GB" sz="1600" b="1" dirty="0">
                  <a:latin typeface="Calibri" pitchFamily="34" charset="0"/>
                  <a:ea typeface="ＭＳ Ｐゴシック" pitchFamily="-112" charset="-128"/>
                  <a:cs typeface="Calibri" pitchFamily="34" charset="0"/>
                </a:rPr>
                <a:t>2</a:t>
              </a:r>
            </a:p>
          </p:txBody>
        </p:sp>
        <p:sp>
          <p:nvSpPr>
            <p:cNvPr id="90117" name="AutoShape 5"/>
            <p:cNvSpPr>
              <a:spLocks noChangeArrowheads="1"/>
            </p:cNvSpPr>
            <p:nvPr/>
          </p:nvSpPr>
          <p:spPr bwMode="auto">
            <a:xfrm>
              <a:off x="2245" y="2903"/>
              <a:ext cx="1179" cy="363"/>
            </a:xfrm>
            <a:prstGeom prst="roundRect">
              <a:avLst>
                <a:gd name="adj" fmla="val 50000"/>
              </a:avLst>
            </a:prstGeom>
            <a:solidFill>
              <a:srgbClr val="FA000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GB" sz="1600" b="1" dirty="0">
                  <a:latin typeface="Calibri" pitchFamily="34" charset="0"/>
                  <a:ea typeface="ＭＳ Ｐゴシック" pitchFamily="-112" charset="-128"/>
                  <a:cs typeface="Calibri" pitchFamily="34" charset="0"/>
                </a:rPr>
                <a:t>EQF </a:t>
              </a:r>
              <a:r>
                <a:rPr lang="el-GR" sz="1600" b="1" dirty="0">
                  <a:latin typeface="Calibri" pitchFamily="34" charset="0"/>
                  <a:ea typeface="ＭＳ Ｐゴシック" pitchFamily="-112" charset="-128"/>
                  <a:cs typeface="Calibri" pitchFamily="34" charset="0"/>
                </a:rPr>
                <a:t>Επίπεδο </a:t>
              </a:r>
              <a:r>
                <a:rPr lang="en-GB" sz="1600" b="1" dirty="0">
                  <a:latin typeface="Calibri" pitchFamily="34" charset="0"/>
                  <a:ea typeface="ＭＳ Ｐゴシック" pitchFamily="-112" charset="-128"/>
                  <a:cs typeface="Calibri" pitchFamily="34" charset="0"/>
                </a:rPr>
                <a:t>3</a:t>
              </a:r>
            </a:p>
          </p:txBody>
        </p:sp>
        <p:sp>
          <p:nvSpPr>
            <p:cNvPr id="90118" name="AutoShape 6"/>
            <p:cNvSpPr>
              <a:spLocks noChangeArrowheads="1"/>
            </p:cNvSpPr>
            <p:nvPr/>
          </p:nvSpPr>
          <p:spPr bwMode="auto">
            <a:xfrm>
              <a:off x="2245" y="2455"/>
              <a:ext cx="1179" cy="363"/>
            </a:xfrm>
            <a:prstGeom prst="roundRect">
              <a:avLst>
                <a:gd name="adj" fmla="val 50000"/>
              </a:avLst>
            </a:prstGeom>
            <a:solidFill>
              <a:srgbClr val="FA000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GB" sz="1600" b="1" dirty="0">
                  <a:latin typeface="Calibri" pitchFamily="34" charset="0"/>
                  <a:ea typeface="ＭＳ Ｐゴシック" pitchFamily="-112" charset="-128"/>
                  <a:cs typeface="Calibri" pitchFamily="34" charset="0"/>
                </a:rPr>
                <a:t>EQF </a:t>
              </a:r>
              <a:r>
                <a:rPr lang="el-GR" sz="1600" b="1" dirty="0">
                  <a:latin typeface="Calibri" pitchFamily="34" charset="0"/>
                  <a:ea typeface="ＭＳ Ｐゴシック" pitchFamily="-112" charset="-128"/>
                  <a:cs typeface="Calibri" pitchFamily="34" charset="0"/>
                </a:rPr>
                <a:t>Επίπεδο </a:t>
              </a:r>
              <a:r>
                <a:rPr lang="en-GB" sz="1600" b="1" dirty="0">
                  <a:latin typeface="Calibri" pitchFamily="34" charset="0"/>
                  <a:ea typeface="ＭＳ Ｐゴシック" pitchFamily="-112" charset="-128"/>
                  <a:cs typeface="Calibri" pitchFamily="34" charset="0"/>
                </a:rPr>
                <a:t>4</a:t>
              </a:r>
            </a:p>
          </p:txBody>
        </p:sp>
        <p:sp>
          <p:nvSpPr>
            <p:cNvPr id="90119" name="AutoShape 7"/>
            <p:cNvSpPr>
              <a:spLocks noChangeArrowheads="1"/>
            </p:cNvSpPr>
            <p:nvPr/>
          </p:nvSpPr>
          <p:spPr bwMode="auto">
            <a:xfrm>
              <a:off x="2245" y="2007"/>
              <a:ext cx="1179" cy="363"/>
            </a:xfrm>
            <a:prstGeom prst="roundRect">
              <a:avLst>
                <a:gd name="adj" fmla="val 50000"/>
              </a:avLst>
            </a:prstGeom>
            <a:solidFill>
              <a:srgbClr val="FA000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GB" sz="1600" b="1" dirty="0">
                  <a:latin typeface="Calibri" pitchFamily="34" charset="0"/>
                  <a:ea typeface="ＭＳ Ｐゴシック" pitchFamily="-112" charset="-128"/>
                  <a:cs typeface="Calibri" pitchFamily="34" charset="0"/>
                </a:rPr>
                <a:t>EQF </a:t>
              </a:r>
              <a:r>
                <a:rPr lang="el-GR" sz="1600" b="1" dirty="0">
                  <a:latin typeface="Calibri" pitchFamily="34" charset="0"/>
                  <a:ea typeface="ＭＳ Ｐゴシック" pitchFamily="-112" charset="-128"/>
                  <a:cs typeface="Calibri" pitchFamily="34" charset="0"/>
                </a:rPr>
                <a:t>Επίπεδο </a:t>
              </a:r>
              <a:r>
                <a:rPr lang="en-GB" sz="1600" b="1" dirty="0">
                  <a:latin typeface="Calibri" pitchFamily="34" charset="0"/>
                  <a:ea typeface="ＭＳ Ｐゴシック" pitchFamily="-112" charset="-128"/>
                  <a:cs typeface="Calibri" pitchFamily="34" charset="0"/>
                </a:rPr>
                <a:t>5</a:t>
              </a:r>
            </a:p>
          </p:txBody>
        </p:sp>
        <p:sp>
          <p:nvSpPr>
            <p:cNvPr id="90120" name="AutoShape 8"/>
            <p:cNvSpPr>
              <a:spLocks noChangeArrowheads="1"/>
            </p:cNvSpPr>
            <p:nvPr/>
          </p:nvSpPr>
          <p:spPr bwMode="auto">
            <a:xfrm>
              <a:off x="2245" y="1559"/>
              <a:ext cx="1179" cy="363"/>
            </a:xfrm>
            <a:prstGeom prst="roundRect">
              <a:avLst>
                <a:gd name="adj" fmla="val 50000"/>
              </a:avLst>
            </a:prstGeom>
            <a:solidFill>
              <a:srgbClr val="FA000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GB" sz="1600" b="1" dirty="0">
                  <a:latin typeface="Calibri" pitchFamily="34" charset="0"/>
                  <a:ea typeface="ＭＳ Ｐゴシック" pitchFamily="-112" charset="-128"/>
                  <a:cs typeface="Calibri" pitchFamily="34" charset="0"/>
                </a:rPr>
                <a:t>EQF </a:t>
              </a:r>
              <a:r>
                <a:rPr lang="el-GR" sz="1600" b="1" dirty="0">
                  <a:latin typeface="Calibri" pitchFamily="34" charset="0"/>
                  <a:ea typeface="ＭＳ Ｐゴシック" pitchFamily="-112" charset="-128"/>
                  <a:cs typeface="Calibri" pitchFamily="34" charset="0"/>
                </a:rPr>
                <a:t>Επίπεδο </a:t>
              </a:r>
              <a:r>
                <a:rPr lang="en-GB" sz="1600" b="1" dirty="0">
                  <a:latin typeface="Calibri" pitchFamily="34" charset="0"/>
                  <a:ea typeface="ＭＳ Ｐゴシック" pitchFamily="-112" charset="-128"/>
                  <a:cs typeface="Calibri" pitchFamily="34" charset="0"/>
                </a:rPr>
                <a:t>6</a:t>
              </a:r>
            </a:p>
          </p:txBody>
        </p:sp>
        <p:sp>
          <p:nvSpPr>
            <p:cNvPr id="90121" name="AutoShape 9"/>
            <p:cNvSpPr>
              <a:spLocks noChangeArrowheads="1"/>
            </p:cNvSpPr>
            <p:nvPr/>
          </p:nvSpPr>
          <p:spPr bwMode="auto">
            <a:xfrm>
              <a:off x="2245" y="1111"/>
              <a:ext cx="1179" cy="363"/>
            </a:xfrm>
            <a:prstGeom prst="roundRect">
              <a:avLst>
                <a:gd name="adj" fmla="val 50000"/>
              </a:avLst>
            </a:prstGeom>
            <a:solidFill>
              <a:srgbClr val="FA000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GB" sz="1600" b="1" dirty="0">
                  <a:latin typeface="Calibri" pitchFamily="34" charset="0"/>
                  <a:ea typeface="ＭＳ Ｐゴシック" pitchFamily="-112" charset="-128"/>
                  <a:cs typeface="Calibri" pitchFamily="34" charset="0"/>
                </a:rPr>
                <a:t>EQF </a:t>
              </a:r>
              <a:r>
                <a:rPr lang="el-GR" sz="1600" b="1" dirty="0">
                  <a:latin typeface="Calibri" pitchFamily="34" charset="0"/>
                  <a:ea typeface="ＭＳ Ｐゴシック" pitchFamily="-112" charset="-128"/>
                  <a:cs typeface="Calibri" pitchFamily="34" charset="0"/>
                </a:rPr>
                <a:t>Επίπεδο </a:t>
              </a:r>
              <a:r>
                <a:rPr lang="en-GB" sz="1600" b="1" dirty="0">
                  <a:latin typeface="Calibri" pitchFamily="34" charset="0"/>
                  <a:ea typeface="ＭＳ Ｐゴシック" pitchFamily="-112" charset="-128"/>
                  <a:cs typeface="Calibri" pitchFamily="34" charset="0"/>
                </a:rPr>
                <a:t>7</a:t>
              </a:r>
            </a:p>
          </p:txBody>
        </p:sp>
        <p:sp>
          <p:nvSpPr>
            <p:cNvPr id="90122" name="AutoShape 10"/>
            <p:cNvSpPr>
              <a:spLocks noChangeArrowheads="1"/>
            </p:cNvSpPr>
            <p:nvPr/>
          </p:nvSpPr>
          <p:spPr bwMode="auto">
            <a:xfrm>
              <a:off x="2245" y="663"/>
              <a:ext cx="1179" cy="363"/>
            </a:xfrm>
            <a:prstGeom prst="roundRect">
              <a:avLst>
                <a:gd name="adj" fmla="val 50000"/>
              </a:avLst>
            </a:prstGeom>
            <a:solidFill>
              <a:srgbClr val="FA0000"/>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GB" sz="1600" b="1" dirty="0">
                  <a:latin typeface="Calibri" pitchFamily="34" charset="0"/>
                  <a:ea typeface="ＭＳ Ｐゴシック" pitchFamily="-112" charset="-128"/>
                  <a:cs typeface="Calibri" pitchFamily="34" charset="0"/>
                </a:rPr>
                <a:t>EQF </a:t>
              </a:r>
              <a:r>
                <a:rPr lang="el-GR" sz="1600" b="1" dirty="0" smtClean="0">
                  <a:latin typeface="Calibri" pitchFamily="34" charset="0"/>
                  <a:ea typeface="ＭＳ Ｐゴシック" pitchFamily="-112" charset="-128"/>
                  <a:cs typeface="Calibri" pitchFamily="34" charset="0"/>
                </a:rPr>
                <a:t>Επίπεδο </a:t>
              </a:r>
              <a:r>
                <a:rPr lang="en-GB" sz="1600" b="1" dirty="0" smtClean="0">
                  <a:latin typeface="Calibri" pitchFamily="34" charset="0"/>
                  <a:ea typeface="ＭＳ Ｐゴシック" pitchFamily="-112" charset="-128"/>
                  <a:cs typeface="Calibri" pitchFamily="34" charset="0"/>
                </a:rPr>
                <a:t>8</a:t>
              </a:r>
              <a:endParaRPr lang="en-GB" sz="1600" b="1" dirty="0">
                <a:latin typeface="Calibri" pitchFamily="34" charset="0"/>
                <a:ea typeface="ＭＳ Ｐゴシック" pitchFamily="-112" charset="-128"/>
                <a:cs typeface="Calibri" pitchFamily="34" charset="0"/>
              </a:endParaRPr>
            </a:p>
          </p:txBody>
        </p:sp>
      </p:grpSp>
      <p:sp>
        <p:nvSpPr>
          <p:cNvPr id="90123" name="Text Box 11"/>
          <p:cNvSpPr txBox="1">
            <a:spLocks noChangeArrowheads="1"/>
          </p:cNvSpPr>
          <p:nvPr/>
        </p:nvSpPr>
        <p:spPr bwMode="auto">
          <a:xfrm>
            <a:off x="755650" y="836613"/>
            <a:ext cx="1943100" cy="457200"/>
          </a:xfrm>
          <a:prstGeom prst="rect">
            <a:avLst/>
          </a:prstGeom>
          <a:noFill/>
          <a:ln w="9525" algn="ctr">
            <a:noFill/>
            <a:miter lim="800000"/>
            <a:headEnd/>
            <a:tailEnd/>
          </a:ln>
          <a:effectLst/>
        </p:spPr>
        <p:txBody>
          <a:bodyPr>
            <a:spAutoFit/>
          </a:bodyPr>
          <a:lstStyle/>
          <a:p>
            <a:pPr algn="ctr">
              <a:spcBef>
                <a:spcPct val="50000"/>
              </a:spcBef>
              <a:defRPr/>
            </a:pPr>
            <a:r>
              <a:rPr lang="el-GR" sz="2400" b="1" dirty="0" smtClean="0">
                <a:solidFill>
                  <a:schemeClr val="accent2"/>
                </a:solidFill>
                <a:latin typeface="Calibri" pitchFamily="34" charset="0"/>
                <a:cs typeface="Calibri" pitchFamily="34" charset="0"/>
              </a:rPr>
              <a:t>Χώρα </a:t>
            </a:r>
            <a:r>
              <a:rPr lang="en-GB" sz="2400" b="1" dirty="0" smtClean="0">
                <a:solidFill>
                  <a:schemeClr val="accent2"/>
                </a:solidFill>
                <a:latin typeface="Calibri" pitchFamily="34" charset="0"/>
                <a:cs typeface="Calibri" pitchFamily="34" charset="0"/>
              </a:rPr>
              <a:t>A</a:t>
            </a:r>
            <a:endParaRPr lang="en-GB" sz="2400" b="1" dirty="0">
              <a:solidFill>
                <a:schemeClr val="accent2"/>
              </a:solidFill>
              <a:latin typeface="Calibri" pitchFamily="34" charset="0"/>
              <a:cs typeface="Calibri" pitchFamily="34" charset="0"/>
            </a:endParaRPr>
          </a:p>
        </p:txBody>
      </p:sp>
      <p:sp>
        <p:nvSpPr>
          <p:cNvPr id="90124" name="Text Box 12"/>
          <p:cNvSpPr txBox="1">
            <a:spLocks noChangeArrowheads="1"/>
          </p:cNvSpPr>
          <p:nvPr/>
        </p:nvSpPr>
        <p:spPr bwMode="auto">
          <a:xfrm>
            <a:off x="5940425" y="765175"/>
            <a:ext cx="1943100" cy="457200"/>
          </a:xfrm>
          <a:prstGeom prst="rect">
            <a:avLst/>
          </a:prstGeom>
          <a:noFill/>
          <a:ln w="9525" algn="ctr">
            <a:noFill/>
            <a:miter lim="800000"/>
            <a:headEnd/>
            <a:tailEnd/>
          </a:ln>
          <a:effectLst/>
        </p:spPr>
        <p:txBody>
          <a:bodyPr>
            <a:spAutoFit/>
          </a:bodyPr>
          <a:lstStyle/>
          <a:p>
            <a:pPr algn="ctr">
              <a:spcBef>
                <a:spcPct val="50000"/>
              </a:spcBef>
              <a:defRPr/>
            </a:pPr>
            <a:r>
              <a:rPr lang="el-GR" sz="2400" b="1" dirty="0">
                <a:solidFill>
                  <a:schemeClr val="accent2"/>
                </a:solidFill>
                <a:latin typeface="Calibri" pitchFamily="34" charset="0"/>
                <a:cs typeface="Calibri" pitchFamily="34" charset="0"/>
              </a:rPr>
              <a:t>Χώρα </a:t>
            </a:r>
            <a:r>
              <a:rPr lang="en-GB" sz="2400" b="1" dirty="0">
                <a:solidFill>
                  <a:schemeClr val="accent2"/>
                </a:solidFill>
                <a:latin typeface="Calibri" pitchFamily="34" charset="0"/>
                <a:cs typeface="Calibri" pitchFamily="34" charset="0"/>
              </a:rPr>
              <a:t>B</a:t>
            </a:r>
          </a:p>
        </p:txBody>
      </p:sp>
      <p:grpSp>
        <p:nvGrpSpPr>
          <p:cNvPr id="3" name="Group 13"/>
          <p:cNvGrpSpPr>
            <a:grpSpLocks/>
          </p:cNvGrpSpPr>
          <p:nvPr/>
        </p:nvGrpSpPr>
        <p:grpSpPr bwMode="auto">
          <a:xfrm>
            <a:off x="1116013" y="1412875"/>
            <a:ext cx="6911975" cy="4249738"/>
            <a:chOff x="703" y="890"/>
            <a:chExt cx="4354" cy="2677"/>
          </a:xfrm>
        </p:grpSpPr>
        <p:sp>
          <p:nvSpPr>
            <p:cNvPr id="28699" name="Line 14"/>
            <p:cNvSpPr>
              <a:spLocks noChangeShapeType="1"/>
            </p:cNvSpPr>
            <p:nvPr/>
          </p:nvSpPr>
          <p:spPr bwMode="auto">
            <a:xfrm>
              <a:off x="1791" y="2024"/>
              <a:ext cx="386" cy="136"/>
            </a:xfrm>
            <a:prstGeom prst="line">
              <a:avLst/>
            </a:prstGeom>
            <a:noFill/>
            <a:ln w="50800">
              <a:solidFill>
                <a:schemeClr val="tx1"/>
              </a:solidFill>
              <a:round/>
              <a:headEnd type="triangle" w="lg" len="med"/>
              <a:tailEnd type="triangle" w="lg" len="med"/>
            </a:ln>
          </p:spPr>
          <p:txBody>
            <a:bodyPr/>
            <a:lstStyle/>
            <a:p>
              <a:endParaRPr lang="en-US"/>
            </a:p>
          </p:txBody>
        </p:sp>
        <p:sp>
          <p:nvSpPr>
            <p:cNvPr id="28700" name="Line 15"/>
            <p:cNvSpPr>
              <a:spLocks noChangeShapeType="1"/>
            </p:cNvSpPr>
            <p:nvPr/>
          </p:nvSpPr>
          <p:spPr bwMode="auto">
            <a:xfrm flipV="1">
              <a:off x="1746" y="890"/>
              <a:ext cx="454" cy="272"/>
            </a:xfrm>
            <a:prstGeom prst="line">
              <a:avLst/>
            </a:prstGeom>
            <a:noFill/>
            <a:ln w="50800">
              <a:solidFill>
                <a:schemeClr val="tx1"/>
              </a:solidFill>
              <a:round/>
              <a:headEnd type="triangle" w="lg" len="med"/>
              <a:tailEnd type="triangle" w="lg" len="med"/>
            </a:ln>
          </p:spPr>
          <p:txBody>
            <a:bodyPr/>
            <a:lstStyle/>
            <a:p>
              <a:endParaRPr lang="en-US"/>
            </a:p>
          </p:txBody>
        </p:sp>
        <p:sp>
          <p:nvSpPr>
            <p:cNvPr id="28701" name="Line 16"/>
            <p:cNvSpPr>
              <a:spLocks noChangeShapeType="1"/>
            </p:cNvSpPr>
            <p:nvPr/>
          </p:nvSpPr>
          <p:spPr bwMode="auto">
            <a:xfrm flipV="1">
              <a:off x="1791" y="2659"/>
              <a:ext cx="386" cy="91"/>
            </a:xfrm>
            <a:prstGeom prst="line">
              <a:avLst/>
            </a:prstGeom>
            <a:noFill/>
            <a:ln w="50800">
              <a:solidFill>
                <a:schemeClr val="tx1"/>
              </a:solidFill>
              <a:round/>
              <a:headEnd type="triangle" w="lg" len="med"/>
              <a:tailEnd type="triangle" w="lg" len="med"/>
            </a:ln>
          </p:spPr>
          <p:txBody>
            <a:bodyPr/>
            <a:lstStyle/>
            <a:p>
              <a:endParaRPr lang="en-US"/>
            </a:p>
          </p:txBody>
        </p:sp>
        <p:sp>
          <p:nvSpPr>
            <p:cNvPr id="28702" name="Line 17"/>
            <p:cNvSpPr>
              <a:spLocks noChangeShapeType="1"/>
            </p:cNvSpPr>
            <p:nvPr/>
          </p:nvSpPr>
          <p:spPr bwMode="auto">
            <a:xfrm flipV="1">
              <a:off x="1791" y="3475"/>
              <a:ext cx="385" cy="46"/>
            </a:xfrm>
            <a:prstGeom prst="line">
              <a:avLst/>
            </a:prstGeom>
            <a:noFill/>
            <a:ln w="50800">
              <a:solidFill>
                <a:schemeClr val="tx1"/>
              </a:solidFill>
              <a:round/>
              <a:headEnd type="triangle" w="lg" len="med"/>
              <a:tailEnd type="triangle" w="lg" len="med"/>
            </a:ln>
          </p:spPr>
          <p:txBody>
            <a:bodyPr/>
            <a:lstStyle/>
            <a:p>
              <a:endParaRPr lang="en-US"/>
            </a:p>
          </p:txBody>
        </p:sp>
        <p:sp>
          <p:nvSpPr>
            <p:cNvPr id="28703" name="Line 18"/>
            <p:cNvSpPr>
              <a:spLocks noChangeShapeType="1"/>
            </p:cNvSpPr>
            <p:nvPr/>
          </p:nvSpPr>
          <p:spPr bwMode="auto">
            <a:xfrm>
              <a:off x="3470" y="935"/>
              <a:ext cx="453" cy="363"/>
            </a:xfrm>
            <a:prstGeom prst="line">
              <a:avLst/>
            </a:prstGeom>
            <a:noFill/>
            <a:ln w="50800">
              <a:solidFill>
                <a:schemeClr val="tx1"/>
              </a:solidFill>
              <a:round/>
              <a:headEnd type="triangle" w="lg" len="med"/>
              <a:tailEnd type="triangle" w="lg" len="med"/>
            </a:ln>
          </p:spPr>
          <p:txBody>
            <a:bodyPr/>
            <a:lstStyle/>
            <a:p>
              <a:endParaRPr lang="en-US"/>
            </a:p>
          </p:txBody>
        </p:sp>
        <p:sp>
          <p:nvSpPr>
            <p:cNvPr id="28704" name="Line 19"/>
            <p:cNvSpPr>
              <a:spLocks noChangeShapeType="1"/>
            </p:cNvSpPr>
            <p:nvPr/>
          </p:nvSpPr>
          <p:spPr bwMode="auto">
            <a:xfrm>
              <a:off x="3470" y="2251"/>
              <a:ext cx="408" cy="90"/>
            </a:xfrm>
            <a:prstGeom prst="line">
              <a:avLst/>
            </a:prstGeom>
            <a:noFill/>
            <a:ln w="50800">
              <a:solidFill>
                <a:schemeClr val="tx1"/>
              </a:solidFill>
              <a:round/>
              <a:headEnd type="triangle" w="lg" len="med"/>
              <a:tailEnd type="triangle" w="lg" len="med"/>
            </a:ln>
          </p:spPr>
          <p:txBody>
            <a:bodyPr/>
            <a:lstStyle/>
            <a:p>
              <a:endParaRPr lang="en-US"/>
            </a:p>
          </p:txBody>
        </p:sp>
        <p:sp>
          <p:nvSpPr>
            <p:cNvPr id="28705" name="Line 20"/>
            <p:cNvSpPr>
              <a:spLocks noChangeShapeType="1"/>
            </p:cNvSpPr>
            <p:nvPr/>
          </p:nvSpPr>
          <p:spPr bwMode="auto">
            <a:xfrm>
              <a:off x="3470" y="3475"/>
              <a:ext cx="453" cy="91"/>
            </a:xfrm>
            <a:prstGeom prst="line">
              <a:avLst/>
            </a:prstGeom>
            <a:noFill/>
            <a:ln w="50800">
              <a:solidFill>
                <a:schemeClr val="tx1"/>
              </a:solidFill>
              <a:round/>
              <a:headEnd type="triangle" w="lg" len="med"/>
              <a:tailEnd type="triangle" w="lg" len="med"/>
            </a:ln>
          </p:spPr>
          <p:txBody>
            <a:bodyPr/>
            <a:lstStyle/>
            <a:p>
              <a:endParaRPr lang="en-US"/>
            </a:p>
          </p:txBody>
        </p:sp>
        <p:sp>
          <p:nvSpPr>
            <p:cNvPr id="28706" name="Line 21"/>
            <p:cNvSpPr>
              <a:spLocks noChangeShapeType="1"/>
            </p:cNvSpPr>
            <p:nvPr/>
          </p:nvSpPr>
          <p:spPr bwMode="auto">
            <a:xfrm>
              <a:off x="4649" y="1480"/>
              <a:ext cx="362" cy="45"/>
            </a:xfrm>
            <a:prstGeom prst="line">
              <a:avLst/>
            </a:prstGeom>
            <a:noFill/>
            <a:ln w="50800">
              <a:solidFill>
                <a:schemeClr val="tx1"/>
              </a:solidFill>
              <a:round/>
              <a:headEnd type="triangle" w="lg" len="med"/>
              <a:tailEnd type="triangle" w="lg" len="med"/>
            </a:ln>
          </p:spPr>
          <p:txBody>
            <a:bodyPr/>
            <a:lstStyle/>
            <a:p>
              <a:endParaRPr lang="en-US"/>
            </a:p>
          </p:txBody>
        </p:sp>
        <p:sp>
          <p:nvSpPr>
            <p:cNvPr id="28707" name="Line 22"/>
            <p:cNvSpPr>
              <a:spLocks noChangeShapeType="1"/>
            </p:cNvSpPr>
            <p:nvPr/>
          </p:nvSpPr>
          <p:spPr bwMode="auto">
            <a:xfrm flipV="1">
              <a:off x="4649" y="2387"/>
              <a:ext cx="318" cy="0"/>
            </a:xfrm>
            <a:prstGeom prst="line">
              <a:avLst/>
            </a:prstGeom>
            <a:noFill/>
            <a:ln w="50800">
              <a:solidFill>
                <a:schemeClr val="tx1"/>
              </a:solidFill>
              <a:round/>
              <a:headEnd type="triangle" w="lg" len="med"/>
              <a:tailEnd type="triangle" w="lg" len="med"/>
            </a:ln>
          </p:spPr>
          <p:txBody>
            <a:bodyPr/>
            <a:lstStyle/>
            <a:p>
              <a:endParaRPr lang="en-US"/>
            </a:p>
          </p:txBody>
        </p:sp>
        <p:sp>
          <p:nvSpPr>
            <p:cNvPr id="28708" name="Line 23"/>
            <p:cNvSpPr>
              <a:spLocks noChangeShapeType="1"/>
            </p:cNvSpPr>
            <p:nvPr/>
          </p:nvSpPr>
          <p:spPr bwMode="auto">
            <a:xfrm flipV="1">
              <a:off x="4649" y="3521"/>
              <a:ext cx="408" cy="45"/>
            </a:xfrm>
            <a:prstGeom prst="line">
              <a:avLst/>
            </a:prstGeom>
            <a:noFill/>
            <a:ln w="50800">
              <a:solidFill>
                <a:schemeClr val="tx1"/>
              </a:solidFill>
              <a:round/>
              <a:headEnd type="triangle" w="lg" len="med"/>
              <a:tailEnd type="triangle" w="lg" len="med"/>
            </a:ln>
          </p:spPr>
          <p:txBody>
            <a:bodyPr/>
            <a:lstStyle/>
            <a:p>
              <a:endParaRPr lang="en-US"/>
            </a:p>
          </p:txBody>
        </p:sp>
        <p:sp>
          <p:nvSpPr>
            <p:cNvPr id="28709" name="Line 24"/>
            <p:cNvSpPr>
              <a:spLocks noChangeShapeType="1"/>
            </p:cNvSpPr>
            <p:nvPr/>
          </p:nvSpPr>
          <p:spPr bwMode="auto">
            <a:xfrm>
              <a:off x="748" y="1933"/>
              <a:ext cx="318" cy="46"/>
            </a:xfrm>
            <a:prstGeom prst="line">
              <a:avLst/>
            </a:prstGeom>
            <a:noFill/>
            <a:ln w="50800">
              <a:solidFill>
                <a:schemeClr val="tx1"/>
              </a:solidFill>
              <a:round/>
              <a:headEnd type="triangle" w="lg" len="med"/>
              <a:tailEnd type="triangle" w="lg" len="med"/>
            </a:ln>
          </p:spPr>
          <p:txBody>
            <a:bodyPr/>
            <a:lstStyle/>
            <a:p>
              <a:endParaRPr lang="en-US"/>
            </a:p>
          </p:txBody>
        </p:sp>
        <p:sp>
          <p:nvSpPr>
            <p:cNvPr id="28710" name="Line 25"/>
            <p:cNvSpPr>
              <a:spLocks noChangeShapeType="1"/>
            </p:cNvSpPr>
            <p:nvPr/>
          </p:nvSpPr>
          <p:spPr bwMode="auto">
            <a:xfrm>
              <a:off x="748" y="1162"/>
              <a:ext cx="318" cy="45"/>
            </a:xfrm>
            <a:prstGeom prst="line">
              <a:avLst/>
            </a:prstGeom>
            <a:noFill/>
            <a:ln w="50800">
              <a:solidFill>
                <a:schemeClr val="tx1"/>
              </a:solidFill>
              <a:round/>
              <a:headEnd type="triangle" w="lg" len="med"/>
              <a:tailEnd type="triangle" w="lg" len="med"/>
            </a:ln>
          </p:spPr>
          <p:txBody>
            <a:bodyPr/>
            <a:lstStyle/>
            <a:p>
              <a:endParaRPr lang="en-US"/>
            </a:p>
          </p:txBody>
        </p:sp>
        <p:sp>
          <p:nvSpPr>
            <p:cNvPr id="28711" name="Line 26"/>
            <p:cNvSpPr>
              <a:spLocks noChangeShapeType="1"/>
            </p:cNvSpPr>
            <p:nvPr/>
          </p:nvSpPr>
          <p:spPr bwMode="auto">
            <a:xfrm flipV="1">
              <a:off x="703" y="2750"/>
              <a:ext cx="363" cy="0"/>
            </a:xfrm>
            <a:prstGeom prst="line">
              <a:avLst/>
            </a:prstGeom>
            <a:noFill/>
            <a:ln w="50800">
              <a:solidFill>
                <a:schemeClr val="tx1"/>
              </a:solidFill>
              <a:round/>
              <a:headEnd type="triangle" w="lg" len="med"/>
              <a:tailEnd type="triangle" w="lg" len="med"/>
            </a:ln>
          </p:spPr>
          <p:txBody>
            <a:bodyPr/>
            <a:lstStyle/>
            <a:p>
              <a:endParaRPr lang="en-US"/>
            </a:p>
          </p:txBody>
        </p:sp>
        <p:sp>
          <p:nvSpPr>
            <p:cNvPr id="28712" name="Line 27"/>
            <p:cNvSpPr>
              <a:spLocks noChangeShapeType="1"/>
            </p:cNvSpPr>
            <p:nvPr/>
          </p:nvSpPr>
          <p:spPr bwMode="auto">
            <a:xfrm flipV="1">
              <a:off x="749" y="3566"/>
              <a:ext cx="317" cy="1"/>
            </a:xfrm>
            <a:prstGeom prst="line">
              <a:avLst/>
            </a:prstGeom>
            <a:noFill/>
            <a:ln w="50800">
              <a:solidFill>
                <a:schemeClr val="tx1"/>
              </a:solidFill>
              <a:round/>
              <a:headEnd type="triangle" w="lg" len="med"/>
              <a:tailEnd type="triangle" w="lg" len="med"/>
            </a:ln>
          </p:spPr>
          <p:txBody>
            <a:bodyPr/>
            <a:lstStyle/>
            <a:p>
              <a:endParaRPr lang="en-US"/>
            </a:p>
          </p:txBody>
        </p:sp>
      </p:grpSp>
      <p:grpSp>
        <p:nvGrpSpPr>
          <p:cNvPr id="4" name="Group 28"/>
          <p:cNvGrpSpPr>
            <a:grpSpLocks/>
          </p:cNvGrpSpPr>
          <p:nvPr/>
        </p:nvGrpSpPr>
        <p:grpSpPr bwMode="auto">
          <a:xfrm>
            <a:off x="6300788" y="1844675"/>
            <a:ext cx="2592387" cy="4248150"/>
            <a:chOff x="3969" y="1162"/>
            <a:chExt cx="1633" cy="2676"/>
          </a:xfrm>
        </p:grpSpPr>
        <p:grpSp>
          <p:nvGrpSpPr>
            <p:cNvPr id="28691" name="Group 29"/>
            <p:cNvGrpSpPr>
              <a:grpSpLocks/>
            </p:cNvGrpSpPr>
            <p:nvPr/>
          </p:nvGrpSpPr>
          <p:grpSpPr bwMode="auto">
            <a:xfrm>
              <a:off x="4967" y="1207"/>
              <a:ext cx="635" cy="2540"/>
              <a:chOff x="4150" y="1162"/>
              <a:chExt cx="1361" cy="2540"/>
            </a:xfrm>
          </p:grpSpPr>
          <p:sp>
            <p:nvSpPr>
              <p:cNvPr id="14359" name="AutoShape 30"/>
              <p:cNvSpPr>
                <a:spLocks noChangeArrowheads="1"/>
              </p:cNvSpPr>
              <p:nvPr/>
            </p:nvSpPr>
            <p:spPr bwMode="auto">
              <a:xfrm flipH="1">
                <a:off x="4377" y="3158"/>
                <a:ext cx="1134" cy="544"/>
              </a:xfrm>
              <a:prstGeom prst="verticalScroll">
                <a:avLst>
                  <a:gd name="adj" fmla="val 19852"/>
                </a:avLst>
              </a:prstGeom>
              <a:solidFill>
                <a:srgbClr val="CCFFCC"/>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sp>
            <p:nvSpPr>
              <p:cNvPr id="14360" name="AutoShape 31"/>
              <p:cNvSpPr>
                <a:spLocks noChangeArrowheads="1"/>
              </p:cNvSpPr>
              <p:nvPr/>
            </p:nvSpPr>
            <p:spPr bwMode="auto">
              <a:xfrm flipH="1">
                <a:off x="4150" y="2115"/>
                <a:ext cx="1134" cy="544"/>
              </a:xfrm>
              <a:prstGeom prst="verticalScroll">
                <a:avLst>
                  <a:gd name="adj" fmla="val 19852"/>
                </a:avLst>
              </a:prstGeom>
              <a:solidFill>
                <a:srgbClr val="CCFF33"/>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sp>
            <p:nvSpPr>
              <p:cNvPr id="14361" name="AutoShape 32"/>
              <p:cNvSpPr>
                <a:spLocks noChangeArrowheads="1"/>
              </p:cNvSpPr>
              <p:nvPr/>
            </p:nvSpPr>
            <p:spPr bwMode="auto">
              <a:xfrm flipH="1">
                <a:off x="4332" y="1162"/>
                <a:ext cx="1134" cy="544"/>
              </a:xfrm>
              <a:prstGeom prst="verticalScroll">
                <a:avLst>
                  <a:gd name="adj" fmla="val 19852"/>
                </a:avLst>
              </a:prstGeom>
              <a:solidFill>
                <a:srgbClr val="66FF33"/>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grpSp>
        <p:grpSp>
          <p:nvGrpSpPr>
            <p:cNvPr id="28692" name="Group 33"/>
            <p:cNvGrpSpPr>
              <a:grpSpLocks/>
            </p:cNvGrpSpPr>
            <p:nvPr/>
          </p:nvGrpSpPr>
          <p:grpSpPr bwMode="auto">
            <a:xfrm>
              <a:off x="3969" y="1162"/>
              <a:ext cx="589" cy="2676"/>
              <a:chOff x="3969" y="1162"/>
              <a:chExt cx="589" cy="2676"/>
            </a:xfrm>
          </p:grpSpPr>
          <p:sp>
            <p:nvSpPr>
              <p:cNvPr id="14356" name="Oval 34"/>
              <p:cNvSpPr>
                <a:spLocks noChangeArrowheads="1"/>
              </p:cNvSpPr>
              <p:nvPr/>
            </p:nvSpPr>
            <p:spPr bwMode="auto">
              <a:xfrm>
                <a:off x="3969" y="1162"/>
                <a:ext cx="589" cy="589"/>
              </a:xfrm>
              <a:prstGeom prst="ellipse">
                <a:avLst/>
              </a:prstGeom>
              <a:solidFill>
                <a:srgbClr val="CCFF99"/>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GB" sz="1400" b="1" dirty="0">
                    <a:latin typeface="Calibri" pitchFamily="34" charset="0"/>
                    <a:ea typeface="ＭＳ Ｐゴシック" pitchFamily="-112" charset="-128"/>
                    <a:cs typeface="Calibri" pitchFamily="34" charset="0"/>
                  </a:rPr>
                  <a:t>NQF/ NQS</a:t>
                </a:r>
              </a:p>
            </p:txBody>
          </p:sp>
          <p:sp>
            <p:nvSpPr>
              <p:cNvPr id="14357" name="Oval 35"/>
              <p:cNvSpPr>
                <a:spLocks noChangeArrowheads="1"/>
              </p:cNvSpPr>
              <p:nvPr/>
            </p:nvSpPr>
            <p:spPr bwMode="auto">
              <a:xfrm>
                <a:off x="3969" y="2069"/>
                <a:ext cx="589" cy="589"/>
              </a:xfrm>
              <a:prstGeom prst="ellipse">
                <a:avLst/>
              </a:prstGeom>
              <a:solidFill>
                <a:srgbClr val="CCFF99"/>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GB" sz="1400" b="1" dirty="0">
                    <a:latin typeface="Calibri" pitchFamily="34" charset="0"/>
                    <a:ea typeface="ＭＳ Ｐゴシック" pitchFamily="-112" charset="-128"/>
                    <a:cs typeface="Calibri" pitchFamily="34" charset="0"/>
                  </a:rPr>
                  <a:t>NQF/ NQS</a:t>
                </a:r>
              </a:p>
            </p:txBody>
          </p:sp>
          <p:sp>
            <p:nvSpPr>
              <p:cNvPr id="14358" name="Oval 36"/>
              <p:cNvSpPr>
                <a:spLocks noChangeArrowheads="1"/>
              </p:cNvSpPr>
              <p:nvPr/>
            </p:nvSpPr>
            <p:spPr bwMode="auto">
              <a:xfrm>
                <a:off x="3969" y="3249"/>
                <a:ext cx="589" cy="589"/>
              </a:xfrm>
              <a:prstGeom prst="ellipse">
                <a:avLst/>
              </a:prstGeom>
              <a:solidFill>
                <a:srgbClr val="CCFF99"/>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GB" sz="1400" b="1">
                    <a:latin typeface="Calibri" pitchFamily="34" charset="0"/>
                    <a:ea typeface="ＭＳ Ｐゴシック" pitchFamily="-112" charset="-128"/>
                    <a:cs typeface="Calibri" pitchFamily="34" charset="0"/>
                  </a:rPr>
                  <a:t>NQF/ NQS</a:t>
                </a:r>
              </a:p>
            </p:txBody>
          </p:sp>
        </p:grpSp>
      </p:grpSp>
      <p:grpSp>
        <p:nvGrpSpPr>
          <p:cNvPr id="7" name="Group 37"/>
          <p:cNvGrpSpPr>
            <a:grpSpLocks/>
          </p:cNvGrpSpPr>
          <p:nvPr/>
        </p:nvGrpSpPr>
        <p:grpSpPr bwMode="auto">
          <a:xfrm>
            <a:off x="395288" y="1412875"/>
            <a:ext cx="2303462" cy="4608513"/>
            <a:chOff x="249" y="890"/>
            <a:chExt cx="1451" cy="2903"/>
          </a:xfrm>
        </p:grpSpPr>
        <p:grpSp>
          <p:nvGrpSpPr>
            <p:cNvPr id="28681" name="Group 38"/>
            <p:cNvGrpSpPr>
              <a:grpSpLocks/>
            </p:cNvGrpSpPr>
            <p:nvPr/>
          </p:nvGrpSpPr>
          <p:grpSpPr bwMode="auto">
            <a:xfrm>
              <a:off x="249" y="890"/>
              <a:ext cx="544" cy="2903"/>
              <a:chOff x="249" y="890"/>
              <a:chExt cx="1225" cy="2903"/>
            </a:xfrm>
          </p:grpSpPr>
          <p:sp>
            <p:nvSpPr>
              <p:cNvPr id="14350" name="AutoShape 39"/>
              <p:cNvSpPr>
                <a:spLocks noChangeArrowheads="1"/>
              </p:cNvSpPr>
              <p:nvPr/>
            </p:nvSpPr>
            <p:spPr bwMode="auto">
              <a:xfrm>
                <a:off x="339" y="3249"/>
                <a:ext cx="1135" cy="544"/>
              </a:xfrm>
              <a:prstGeom prst="verticalScroll">
                <a:avLst>
                  <a:gd name="adj" fmla="val 19852"/>
                </a:avLst>
              </a:prstGeom>
              <a:solidFill>
                <a:srgbClr val="FFCC99"/>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sp>
            <p:nvSpPr>
              <p:cNvPr id="14351" name="AutoShape 40"/>
              <p:cNvSpPr>
                <a:spLocks noChangeArrowheads="1"/>
              </p:cNvSpPr>
              <p:nvPr/>
            </p:nvSpPr>
            <p:spPr bwMode="auto">
              <a:xfrm>
                <a:off x="249" y="2478"/>
                <a:ext cx="1135" cy="544"/>
              </a:xfrm>
              <a:prstGeom prst="verticalScroll">
                <a:avLst>
                  <a:gd name="adj" fmla="val 19852"/>
                </a:avLst>
              </a:prstGeom>
              <a:solidFill>
                <a:srgbClr val="FFCC00"/>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sp>
            <p:nvSpPr>
              <p:cNvPr id="14352" name="AutoShape 41"/>
              <p:cNvSpPr>
                <a:spLocks noChangeArrowheads="1"/>
              </p:cNvSpPr>
              <p:nvPr/>
            </p:nvSpPr>
            <p:spPr bwMode="auto">
              <a:xfrm>
                <a:off x="339" y="1661"/>
                <a:ext cx="1135" cy="544"/>
              </a:xfrm>
              <a:prstGeom prst="verticalScroll">
                <a:avLst>
                  <a:gd name="adj" fmla="val 19852"/>
                </a:avLst>
              </a:prstGeom>
              <a:solidFill>
                <a:srgbClr val="FF9900"/>
              </a:solidFill>
              <a:ln w="9525">
                <a:solidFill>
                  <a:schemeClr val="bg2"/>
                </a:solidFill>
                <a:round/>
                <a:headEnd/>
                <a:tailEnd/>
              </a:ln>
            </p:spPr>
            <p:txBody>
              <a:bodyPr wrap="none" anchor="ctr"/>
              <a:lstStyle/>
              <a:p>
                <a:pPr algn="ctr">
                  <a:defRPr/>
                </a:pPr>
                <a:r>
                  <a:rPr lang="en-GB" sz="1400" b="1">
                    <a:solidFill>
                      <a:srgbClr val="003399"/>
                    </a:solidFill>
                    <a:latin typeface="+mn-lt"/>
                    <a:ea typeface="ＭＳ Ｐゴシック" pitchFamily="-112" charset="-128"/>
                    <a:cs typeface="+mn-cs"/>
                  </a:rPr>
                  <a:t>Q</a:t>
                </a:r>
              </a:p>
            </p:txBody>
          </p:sp>
          <p:sp>
            <p:nvSpPr>
              <p:cNvPr id="14353" name="AutoShape 42"/>
              <p:cNvSpPr>
                <a:spLocks noChangeArrowheads="1"/>
              </p:cNvSpPr>
              <p:nvPr/>
            </p:nvSpPr>
            <p:spPr bwMode="auto">
              <a:xfrm>
                <a:off x="249" y="890"/>
                <a:ext cx="1135" cy="544"/>
              </a:xfrm>
              <a:prstGeom prst="verticalScroll">
                <a:avLst>
                  <a:gd name="adj" fmla="val 19852"/>
                </a:avLst>
              </a:prstGeom>
              <a:solidFill>
                <a:srgbClr val="FFCCCC"/>
              </a:solidFill>
              <a:ln w="9525">
                <a:solidFill>
                  <a:schemeClr val="bg2"/>
                </a:solidFill>
                <a:round/>
                <a:headEnd/>
                <a:tailEnd/>
              </a:ln>
              <a:effectLst/>
            </p:spPr>
            <p:txBody>
              <a:bodyPr wrap="none" anchor="ctr"/>
              <a:lstStyle/>
              <a:p>
                <a:pPr algn="ctr">
                  <a:defRPr/>
                </a:pPr>
                <a:r>
                  <a:rPr lang="en-GB" sz="1400" b="1">
                    <a:solidFill>
                      <a:srgbClr val="003399"/>
                    </a:solidFill>
                    <a:latin typeface="+mn-lt"/>
                    <a:ea typeface="ＭＳ Ｐゴシック" pitchFamily="-112" charset="-128"/>
                    <a:cs typeface="+mn-cs"/>
                  </a:rPr>
                  <a:t>Q</a:t>
                </a:r>
              </a:p>
            </p:txBody>
          </p:sp>
        </p:grpSp>
        <p:grpSp>
          <p:nvGrpSpPr>
            <p:cNvPr id="28682" name="Group 43"/>
            <p:cNvGrpSpPr>
              <a:grpSpLocks/>
            </p:cNvGrpSpPr>
            <p:nvPr/>
          </p:nvGrpSpPr>
          <p:grpSpPr bwMode="auto">
            <a:xfrm>
              <a:off x="1111" y="935"/>
              <a:ext cx="589" cy="2857"/>
              <a:chOff x="1111" y="935"/>
              <a:chExt cx="589" cy="2857"/>
            </a:xfrm>
          </p:grpSpPr>
          <p:sp>
            <p:nvSpPr>
              <p:cNvPr id="14346" name="Oval 44"/>
              <p:cNvSpPr>
                <a:spLocks noChangeArrowheads="1"/>
              </p:cNvSpPr>
              <p:nvPr/>
            </p:nvSpPr>
            <p:spPr bwMode="auto">
              <a:xfrm>
                <a:off x="1111" y="1691"/>
                <a:ext cx="589" cy="589"/>
              </a:xfrm>
              <a:prstGeom prst="ellipse">
                <a:avLst/>
              </a:prstGeom>
              <a:solidFill>
                <a:srgbClr val="FFB87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GB" sz="1400" b="1" dirty="0">
                    <a:latin typeface="Calibri" pitchFamily="34" charset="0"/>
                    <a:ea typeface="ＭＳ Ｐゴシック" pitchFamily="-112" charset="-128"/>
                    <a:cs typeface="Calibri" pitchFamily="34" charset="0"/>
                  </a:rPr>
                  <a:t>NQF/</a:t>
                </a:r>
                <a:br>
                  <a:rPr lang="en-GB" sz="1400" b="1" dirty="0">
                    <a:latin typeface="Calibri" pitchFamily="34" charset="0"/>
                    <a:ea typeface="ＭＳ Ｐゴシック" pitchFamily="-112" charset="-128"/>
                    <a:cs typeface="Calibri" pitchFamily="34" charset="0"/>
                  </a:rPr>
                </a:br>
                <a:r>
                  <a:rPr lang="en-GB" sz="1400" b="1" dirty="0">
                    <a:latin typeface="Calibri" pitchFamily="34" charset="0"/>
                    <a:ea typeface="ＭＳ Ｐゴシック" pitchFamily="-112" charset="-128"/>
                    <a:cs typeface="Calibri" pitchFamily="34" charset="0"/>
                  </a:rPr>
                  <a:t>NQS</a:t>
                </a:r>
              </a:p>
            </p:txBody>
          </p:sp>
          <p:sp>
            <p:nvSpPr>
              <p:cNvPr id="14347" name="Oval 45"/>
              <p:cNvSpPr>
                <a:spLocks noChangeArrowheads="1"/>
              </p:cNvSpPr>
              <p:nvPr/>
            </p:nvSpPr>
            <p:spPr bwMode="auto">
              <a:xfrm>
                <a:off x="1111" y="2447"/>
                <a:ext cx="589" cy="589"/>
              </a:xfrm>
              <a:prstGeom prst="ellipse">
                <a:avLst/>
              </a:prstGeom>
              <a:solidFill>
                <a:srgbClr val="FFB87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GB" sz="1400" b="1" dirty="0">
                    <a:latin typeface="Calibri" pitchFamily="34" charset="0"/>
                    <a:ea typeface="ＭＳ Ｐゴシック" pitchFamily="-112" charset="-128"/>
                    <a:cs typeface="Calibri" pitchFamily="34" charset="0"/>
                  </a:rPr>
                  <a:t>NQF/</a:t>
                </a:r>
                <a:br>
                  <a:rPr lang="en-GB" sz="1400" b="1" dirty="0">
                    <a:latin typeface="Calibri" pitchFamily="34" charset="0"/>
                    <a:ea typeface="ＭＳ Ｐゴシック" pitchFamily="-112" charset="-128"/>
                    <a:cs typeface="Calibri" pitchFamily="34" charset="0"/>
                  </a:rPr>
                </a:br>
                <a:r>
                  <a:rPr lang="en-GB" sz="1400" b="1" dirty="0">
                    <a:latin typeface="Calibri" pitchFamily="34" charset="0"/>
                    <a:ea typeface="ＭＳ Ｐゴシック" pitchFamily="-112" charset="-128"/>
                    <a:cs typeface="Calibri" pitchFamily="34" charset="0"/>
                  </a:rPr>
                  <a:t>NQS</a:t>
                </a:r>
              </a:p>
            </p:txBody>
          </p:sp>
          <p:sp>
            <p:nvSpPr>
              <p:cNvPr id="14348" name="Oval 46"/>
              <p:cNvSpPr>
                <a:spLocks noChangeArrowheads="1"/>
              </p:cNvSpPr>
              <p:nvPr/>
            </p:nvSpPr>
            <p:spPr bwMode="auto">
              <a:xfrm>
                <a:off x="1111" y="3203"/>
                <a:ext cx="589" cy="589"/>
              </a:xfrm>
              <a:prstGeom prst="ellipse">
                <a:avLst/>
              </a:prstGeom>
              <a:solidFill>
                <a:srgbClr val="FFB87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GB" sz="1400" b="1">
                    <a:latin typeface="Calibri" pitchFamily="34" charset="0"/>
                    <a:ea typeface="ＭＳ Ｐゴシック" pitchFamily="-112" charset="-128"/>
                    <a:cs typeface="Calibri" pitchFamily="34" charset="0"/>
                  </a:rPr>
                  <a:t>NQF/</a:t>
                </a:r>
                <a:br>
                  <a:rPr lang="en-GB" sz="1400" b="1">
                    <a:latin typeface="Calibri" pitchFamily="34" charset="0"/>
                    <a:ea typeface="ＭＳ Ｐゴシック" pitchFamily="-112" charset="-128"/>
                    <a:cs typeface="Calibri" pitchFamily="34" charset="0"/>
                  </a:rPr>
                </a:br>
                <a:r>
                  <a:rPr lang="en-GB" sz="1400" b="1">
                    <a:latin typeface="Calibri" pitchFamily="34" charset="0"/>
                    <a:ea typeface="ＭＳ Ｐゴシック" pitchFamily="-112" charset="-128"/>
                    <a:cs typeface="Calibri" pitchFamily="34" charset="0"/>
                  </a:rPr>
                  <a:t>NQS</a:t>
                </a:r>
              </a:p>
            </p:txBody>
          </p:sp>
          <p:sp>
            <p:nvSpPr>
              <p:cNvPr id="14349" name="Oval 47"/>
              <p:cNvSpPr>
                <a:spLocks noChangeArrowheads="1"/>
              </p:cNvSpPr>
              <p:nvPr/>
            </p:nvSpPr>
            <p:spPr bwMode="auto">
              <a:xfrm>
                <a:off x="1111" y="935"/>
                <a:ext cx="589" cy="589"/>
              </a:xfrm>
              <a:prstGeom prst="ellipse">
                <a:avLst/>
              </a:prstGeom>
              <a:solidFill>
                <a:srgbClr val="FFB87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GB" sz="1400" b="1" dirty="0">
                    <a:latin typeface="Calibri" pitchFamily="34" charset="0"/>
                    <a:ea typeface="ＭＳ Ｐゴシック" pitchFamily="-112" charset="-128"/>
                    <a:cs typeface="Calibri" pitchFamily="34" charset="0"/>
                  </a:rPr>
                  <a:t>NQF/</a:t>
                </a:r>
                <a:br>
                  <a:rPr lang="en-GB" sz="1400" b="1" dirty="0">
                    <a:latin typeface="Calibri" pitchFamily="34" charset="0"/>
                    <a:ea typeface="ＭＳ Ｐゴシック" pitchFamily="-112" charset="-128"/>
                    <a:cs typeface="Calibri" pitchFamily="34" charset="0"/>
                  </a:rPr>
                </a:br>
                <a:r>
                  <a:rPr lang="en-GB" sz="1400" b="1" dirty="0">
                    <a:latin typeface="Calibri" pitchFamily="34" charset="0"/>
                    <a:ea typeface="ＭＳ Ｐゴシック" pitchFamily="-112" charset="-128"/>
                    <a:cs typeface="Calibri" pitchFamily="34" charset="0"/>
                  </a:rPr>
                  <a:t>NQS</a:t>
                </a:r>
                <a:endParaRPr lang="en-GB" sz="1400" dirty="0">
                  <a:latin typeface="Calibri" pitchFamily="34" charset="0"/>
                  <a:ea typeface="ＭＳ Ｐゴシック" pitchFamily="-112" charset="-128"/>
                  <a:cs typeface="Calibri" pitchFamily="34" charset="0"/>
                </a:endParaRPr>
              </a:p>
            </p:txBody>
          </p:sp>
        </p:grpSp>
      </p:grpSp>
      <p:sp>
        <p:nvSpPr>
          <p:cNvPr id="28679" name="Rectangle 11"/>
          <p:cNvSpPr txBox="1">
            <a:spLocks noGrp="1" noChangeArrowheads="1"/>
          </p:cNvSpPr>
          <p:nvPr/>
        </p:nvSpPr>
        <p:spPr bwMode="auto">
          <a:xfrm>
            <a:off x="6516688" y="6092825"/>
            <a:ext cx="2133600" cy="476250"/>
          </a:xfrm>
          <a:prstGeom prst="rect">
            <a:avLst/>
          </a:prstGeom>
          <a:noFill/>
          <a:ln w="9525">
            <a:noFill/>
            <a:miter lim="800000"/>
            <a:headEnd/>
            <a:tailEnd/>
          </a:ln>
        </p:spPr>
        <p:txBody>
          <a:bodyPr/>
          <a:lstStyle/>
          <a:p>
            <a:pPr algn="r"/>
            <a:fld id="{6A1C5785-37F6-4989-9645-4057189EC317}" type="slidenum">
              <a:rPr lang="en-GB" sz="1400">
                <a:solidFill>
                  <a:schemeClr val="bg1"/>
                </a:solidFill>
              </a:rPr>
              <a:pPr algn="r"/>
              <a:t>21</a:t>
            </a:fld>
            <a:endParaRPr lang="en-GB" sz="1400">
              <a:solidFill>
                <a:schemeClr val="bg1"/>
              </a:solidFill>
            </a:endParaRPr>
          </a:p>
        </p:txBody>
      </p:sp>
      <p:sp>
        <p:nvSpPr>
          <p:cNvPr id="50" name="Text Box 20"/>
          <p:cNvSpPr txBox="1">
            <a:spLocks noChangeArrowheads="1"/>
          </p:cNvSpPr>
          <p:nvPr/>
        </p:nvSpPr>
        <p:spPr bwMode="auto">
          <a:xfrm>
            <a:off x="755650" y="616585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Tree>
    <p:extLst>
      <p:ext uri="{BB962C8B-B14F-4D97-AF65-F5344CB8AC3E}">
        <p14:creationId xmlns:p14="http://schemas.microsoft.com/office/powerpoint/2010/main" val="41735231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4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78" name="Oval 34"/>
          <p:cNvSpPr>
            <a:spLocks noChangeArrowheads="1"/>
          </p:cNvSpPr>
          <p:nvPr/>
        </p:nvSpPr>
        <p:spPr bwMode="auto">
          <a:xfrm>
            <a:off x="4284305" y="1628117"/>
            <a:ext cx="2015997" cy="951636"/>
          </a:xfrm>
          <a:prstGeom prst="ellipse">
            <a:avLst/>
          </a:prstGeom>
          <a:solidFill>
            <a:srgbClr val="CCFF99"/>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l-GR" b="1">
                <a:latin typeface="Calibri" pitchFamily="34" charset="0"/>
              </a:rPr>
              <a:t>Ανώτατη εκπαίδευση</a:t>
            </a:r>
            <a:endParaRPr lang="en-GB" b="1">
              <a:latin typeface="Calibri" pitchFamily="34" charset="0"/>
            </a:endParaRPr>
          </a:p>
        </p:txBody>
      </p:sp>
      <p:sp>
        <p:nvSpPr>
          <p:cNvPr id="108580" name="Oval 36"/>
          <p:cNvSpPr>
            <a:spLocks noChangeArrowheads="1"/>
          </p:cNvSpPr>
          <p:nvPr/>
        </p:nvSpPr>
        <p:spPr bwMode="auto">
          <a:xfrm>
            <a:off x="4489411" y="3995853"/>
            <a:ext cx="3096344" cy="1357668"/>
          </a:xfrm>
          <a:prstGeom prst="ellipse">
            <a:avLst/>
          </a:prstGeom>
          <a:solidFill>
            <a:srgbClr val="CCFF99"/>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l-GR" b="1" dirty="0" smtClean="0">
                <a:latin typeface="Calibri" pitchFamily="34" charset="0"/>
              </a:rPr>
              <a:t>Γενική εκπαίδευση &amp; επαγγελματική εκπαίδευση και κατάρτιση</a:t>
            </a:r>
            <a:endParaRPr lang="en-GB" b="1" dirty="0">
              <a:latin typeface="Calibri" pitchFamily="34" charset="0"/>
            </a:endParaRPr>
          </a:p>
        </p:txBody>
      </p:sp>
      <p:grpSp>
        <p:nvGrpSpPr>
          <p:cNvPr id="246786" name="Group 2"/>
          <p:cNvGrpSpPr>
            <a:grpSpLocks/>
          </p:cNvGrpSpPr>
          <p:nvPr/>
        </p:nvGrpSpPr>
        <p:grpSpPr bwMode="auto">
          <a:xfrm>
            <a:off x="1187450" y="1268413"/>
            <a:ext cx="1511300" cy="4837112"/>
            <a:chOff x="2245" y="663"/>
            <a:chExt cx="1179" cy="3500"/>
          </a:xfrm>
        </p:grpSpPr>
        <p:sp>
          <p:nvSpPr>
            <p:cNvPr id="108547" name="AutoShape 3"/>
            <p:cNvSpPr>
              <a:spLocks noChangeArrowheads="1"/>
            </p:cNvSpPr>
            <p:nvPr/>
          </p:nvSpPr>
          <p:spPr bwMode="auto">
            <a:xfrm>
              <a:off x="2245" y="3800"/>
              <a:ext cx="1179" cy="363"/>
            </a:xfrm>
            <a:prstGeom prst="roundRect">
              <a:avLst>
                <a:gd name="adj" fmla="val 50000"/>
              </a:avLst>
            </a:prstGeom>
            <a:solidFill>
              <a:srgbClr val="FA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GB" b="1" dirty="0">
                  <a:solidFill>
                    <a:schemeClr val="bg1"/>
                  </a:solidFill>
                  <a:latin typeface="Calibri" pitchFamily="34" charset="0"/>
                  <a:ea typeface="ＭＳ Ｐゴシック" pitchFamily="-112" charset="-128"/>
                </a:rPr>
                <a:t>EQF </a:t>
              </a:r>
              <a:r>
                <a:rPr lang="el-GR" b="1" dirty="0">
                  <a:solidFill>
                    <a:schemeClr val="bg1"/>
                  </a:solidFill>
                  <a:latin typeface="Calibri" pitchFamily="34" charset="0"/>
                  <a:ea typeface="ＭＳ Ｐゴシック" pitchFamily="-112" charset="-128"/>
                </a:rPr>
                <a:t>Επίπεδο</a:t>
              </a:r>
              <a:r>
                <a:rPr lang="en-GB" b="1" dirty="0">
                  <a:solidFill>
                    <a:schemeClr val="bg1"/>
                  </a:solidFill>
                  <a:latin typeface="Calibri" pitchFamily="34" charset="0"/>
                  <a:ea typeface="ＭＳ Ｐゴシック" pitchFamily="-112" charset="-128"/>
                </a:rPr>
                <a:t> </a:t>
              </a:r>
              <a:r>
                <a:rPr lang="el-GR" b="1" dirty="0">
                  <a:solidFill>
                    <a:schemeClr val="bg1"/>
                  </a:solidFill>
                  <a:latin typeface="Calibri" pitchFamily="34" charset="0"/>
                  <a:ea typeface="ＭＳ Ｐゴシック" pitchFamily="-112" charset="-128"/>
                </a:rPr>
                <a:t>1</a:t>
              </a:r>
              <a:endParaRPr lang="en-GB" b="1" dirty="0">
                <a:solidFill>
                  <a:schemeClr val="bg1"/>
                </a:solidFill>
                <a:latin typeface="Calibri" pitchFamily="34" charset="0"/>
                <a:ea typeface="ＭＳ Ｐゴシック" pitchFamily="-112" charset="-128"/>
              </a:endParaRPr>
            </a:p>
          </p:txBody>
        </p:sp>
        <p:sp>
          <p:nvSpPr>
            <p:cNvPr id="108548" name="AutoShape 4"/>
            <p:cNvSpPr>
              <a:spLocks noChangeArrowheads="1"/>
            </p:cNvSpPr>
            <p:nvPr/>
          </p:nvSpPr>
          <p:spPr bwMode="auto">
            <a:xfrm>
              <a:off x="2245" y="3351"/>
              <a:ext cx="1179" cy="363"/>
            </a:xfrm>
            <a:prstGeom prst="roundRect">
              <a:avLst>
                <a:gd name="adj" fmla="val 50000"/>
              </a:avLst>
            </a:prstGeom>
            <a:solidFill>
              <a:srgbClr val="FA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GB" b="1" dirty="0">
                  <a:solidFill>
                    <a:schemeClr val="bg1"/>
                  </a:solidFill>
                  <a:latin typeface="Calibri" pitchFamily="34" charset="0"/>
                  <a:ea typeface="ＭＳ Ｐゴシック" pitchFamily="-112" charset="-128"/>
                </a:rPr>
                <a:t>EQF </a:t>
              </a:r>
              <a:r>
                <a:rPr lang="el-GR" b="1" dirty="0">
                  <a:solidFill>
                    <a:schemeClr val="bg1"/>
                  </a:solidFill>
                  <a:latin typeface="Calibri" pitchFamily="34" charset="0"/>
                  <a:ea typeface="ＭＳ Ｐゴシック" pitchFamily="-112" charset="-128"/>
                </a:rPr>
                <a:t>Επίπεδο</a:t>
              </a:r>
              <a:r>
                <a:rPr lang="en-GB" b="1" dirty="0">
                  <a:solidFill>
                    <a:schemeClr val="bg1"/>
                  </a:solidFill>
                  <a:latin typeface="Calibri" pitchFamily="34" charset="0"/>
                  <a:ea typeface="ＭＳ Ｐゴシック" pitchFamily="-112" charset="-128"/>
                </a:rPr>
                <a:t> </a:t>
              </a:r>
              <a:r>
                <a:rPr lang="el-GR" b="1" dirty="0">
                  <a:solidFill>
                    <a:schemeClr val="bg1"/>
                  </a:solidFill>
                  <a:latin typeface="Calibri" pitchFamily="34" charset="0"/>
                  <a:ea typeface="ＭＳ Ｐゴシック" pitchFamily="-112" charset="-128"/>
                </a:rPr>
                <a:t>2</a:t>
              </a:r>
              <a:endParaRPr lang="en-GB" b="1" dirty="0">
                <a:solidFill>
                  <a:schemeClr val="bg1"/>
                </a:solidFill>
                <a:latin typeface="Calibri" pitchFamily="34" charset="0"/>
                <a:ea typeface="ＭＳ Ｐゴシック" pitchFamily="-112" charset="-128"/>
              </a:endParaRPr>
            </a:p>
          </p:txBody>
        </p:sp>
        <p:sp>
          <p:nvSpPr>
            <p:cNvPr id="108549" name="AutoShape 5"/>
            <p:cNvSpPr>
              <a:spLocks noChangeArrowheads="1"/>
            </p:cNvSpPr>
            <p:nvPr/>
          </p:nvSpPr>
          <p:spPr bwMode="auto">
            <a:xfrm>
              <a:off x="2245" y="2903"/>
              <a:ext cx="1179" cy="363"/>
            </a:xfrm>
            <a:prstGeom prst="roundRect">
              <a:avLst>
                <a:gd name="adj" fmla="val 50000"/>
              </a:avLst>
            </a:prstGeom>
            <a:solidFill>
              <a:srgbClr val="FA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GB" b="1" dirty="0">
                  <a:solidFill>
                    <a:schemeClr val="bg1"/>
                  </a:solidFill>
                  <a:latin typeface="Calibri" pitchFamily="34" charset="0"/>
                  <a:ea typeface="ＭＳ Ｐゴシック" pitchFamily="-112" charset="-128"/>
                </a:rPr>
                <a:t>EQF </a:t>
              </a:r>
              <a:r>
                <a:rPr lang="el-GR" b="1" dirty="0">
                  <a:solidFill>
                    <a:schemeClr val="bg1"/>
                  </a:solidFill>
                  <a:latin typeface="Calibri" pitchFamily="34" charset="0"/>
                  <a:ea typeface="ＭＳ Ｐゴシック" pitchFamily="-112" charset="-128"/>
                </a:rPr>
                <a:t>Επίπεδο</a:t>
              </a:r>
              <a:r>
                <a:rPr lang="en-GB" b="1" dirty="0">
                  <a:solidFill>
                    <a:schemeClr val="bg1"/>
                  </a:solidFill>
                  <a:latin typeface="Calibri" pitchFamily="34" charset="0"/>
                  <a:ea typeface="ＭＳ Ｐゴシック" pitchFamily="-112" charset="-128"/>
                </a:rPr>
                <a:t> </a:t>
              </a:r>
              <a:r>
                <a:rPr lang="el-GR" b="1" dirty="0">
                  <a:solidFill>
                    <a:schemeClr val="bg1"/>
                  </a:solidFill>
                  <a:latin typeface="Calibri" pitchFamily="34" charset="0"/>
                  <a:ea typeface="ＭＳ Ｐゴシック" pitchFamily="-112" charset="-128"/>
                </a:rPr>
                <a:t>3</a:t>
              </a:r>
              <a:endParaRPr lang="en-GB" b="1" dirty="0">
                <a:solidFill>
                  <a:schemeClr val="bg1"/>
                </a:solidFill>
                <a:latin typeface="Calibri" pitchFamily="34" charset="0"/>
                <a:ea typeface="ＭＳ Ｐゴシック" pitchFamily="-112" charset="-128"/>
              </a:endParaRPr>
            </a:p>
          </p:txBody>
        </p:sp>
        <p:sp>
          <p:nvSpPr>
            <p:cNvPr id="108550" name="AutoShape 6"/>
            <p:cNvSpPr>
              <a:spLocks noChangeArrowheads="1"/>
            </p:cNvSpPr>
            <p:nvPr/>
          </p:nvSpPr>
          <p:spPr bwMode="auto">
            <a:xfrm>
              <a:off x="2245" y="2455"/>
              <a:ext cx="1179" cy="363"/>
            </a:xfrm>
            <a:prstGeom prst="roundRect">
              <a:avLst>
                <a:gd name="adj" fmla="val 50000"/>
              </a:avLst>
            </a:prstGeom>
            <a:solidFill>
              <a:srgbClr val="FA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GB" b="1" dirty="0">
                  <a:solidFill>
                    <a:schemeClr val="bg1"/>
                  </a:solidFill>
                  <a:latin typeface="Calibri" pitchFamily="34" charset="0"/>
                  <a:ea typeface="ＭＳ Ｐゴシック" pitchFamily="-112" charset="-128"/>
                </a:rPr>
                <a:t>EQF </a:t>
              </a:r>
              <a:r>
                <a:rPr lang="el-GR" b="1" dirty="0">
                  <a:solidFill>
                    <a:schemeClr val="bg1"/>
                  </a:solidFill>
                  <a:latin typeface="Calibri" pitchFamily="34" charset="0"/>
                  <a:ea typeface="ＭＳ Ｐゴシック" pitchFamily="-112" charset="-128"/>
                </a:rPr>
                <a:t>Επίπεδο</a:t>
              </a:r>
              <a:r>
                <a:rPr lang="en-GB" b="1" dirty="0">
                  <a:solidFill>
                    <a:schemeClr val="bg1"/>
                  </a:solidFill>
                  <a:latin typeface="Calibri" pitchFamily="34" charset="0"/>
                  <a:ea typeface="ＭＳ Ｐゴシック" pitchFamily="-112" charset="-128"/>
                </a:rPr>
                <a:t> </a:t>
              </a:r>
              <a:r>
                <a:rPr lang="el-GR" b="1" dirty="0">
                  <a:solidFill>
                    <a:schemeClr val="bg1"/>
                  </a:solidFill>
                  <a:latin typeface="Calibri" pitchFamily="34" charset="0"/>
                  <a:ea typeface="ＭＳ Ｐゴシック" pitchFamily="-112" charset="-128"/>
                </a:rPr>
                <a:t>4</a:t>
              </a:r>
              <a:endParaRPr lang="en-GB" b="1" dirty="0">
                <a:solidFill>
                  <a:schemeClr val="bg1"/>
                </a:solidFill>
                <a:latin typeface="Calibri" pitchFamily="34" charset="0"/>
                <a:ea typeface="ＭＳ Ｐゴシック" pitchFamily="-112" charset="-128"/>
              </a:endParaRPr>
            </a:p>
          </p:txBody>
        </p:sp>
        <p:sp>
          <p:nvSpPr>
            <p:cNvPr id="108551" name="AutoShape 7"/>
            <p:cNvSpPr>
              <a:spLocks noChangeArrowheads="1"/>
            </p:cNvSpPr>
            <p:nvPr/>
          </p:nvSpPr>
          <p:spPr bwMode="auto">
            <a:xfrm>
              <a:off x="2245" y="2007"/>
              <a:ext cx="1179" cy="363"/>
            </a:xfrm>
            <a:prstGeom prst="roundRect">
              <a:avLst>
                <a:gd name="adj" fmla="val 50000"/>
              </a:avLst>
            </a:prstGeom>
            <a:solidFill>
              <a:srgbClr val="FA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GB" b="1" dirty="0">
                  <a:solidFill>
                    <a:schemeClr val="bg1"/>
                  </a:solidFill>
                  <a:latin typeface="Calibri" pitchFamily="34" charset="0"/>
                  <a:ea typeface="ＭＳ Ｐゴシック" pitchFamily="-112" charset="-128"/>
                </a:rPr>
                <a:t>EQF </a:t>
              </a:r>
              <a:r>
                <a:rPr lang="el-GR" b="1" dirty="0">
                  <a:solidFill>
                    <a:schemeClr val="bg1"/>
                  </a:solidFill>
                  <a:latin typeface="Calibri" pitchFamily="34" charset="0"/>
                  <a:ea typeface="ＭＳ Ｐゴシック" pitchFamily="-112" charset="-128"/>
                </a:rPr>
                <a:t>Επίπεδο</a:t>
              </a:r>
              <a:r>
                <a:rPr lang="en-GB" b="1" dirty="0">
                  <a:solidFill>
                    <a:schemeClr val="bg1"/>
                  </a:solidFill>
                  <a:latin typeface="Calibri" pitchFamily="34" charset="0"/>
                  <a:ea typeface="ＭＳ Ｐゴシック" pitchFamily="-112" charset="-128"/>
                </a:rPr>
                <a:t> </a:t>
              </a:r>
              <a:r>
                <a:rPr lang="el-GR" b="1" dirty="0">
                  <a:solidFill>
                    <a:schemeClr val="bg1"/>
                  </a:solidFill>
                  <a:latin typeface="Calibri" pitchFamily="34" charset="0"/>
                  <a:ea typeface="ＭＳ Ｐゴシック" pitchFamily="-112" charset="-128"/>
                </a:rPr>
                <a:t>5</a:t>
              </a:r>
              <a:endParaRPr lang="en-GB" b="1" dirty="0">
                <a:solidFill>
                  <a:schemeClr val="bg1"/>
                </a:solidFill>
                <a:latin typeface="Calibri" pitchFamily="34" charset="0"/>
                <a:ea typeface="ＭＳ Ｐゴシック" pitchFamily="-112" charset="-128"/>
              </a:endParaRPr>
            </a:p>
          </p:txBody>
        </p:sp>
        <p:sp>
          <p:nvSpPr>
            <p:cNvPr id="108552" name="AutoShape 8"/>
            <p:cNvSpPr>
              <a:spLocks noChangeArrowheads="1"/>
            </p:cNvSpPr>
            <p:nvPr/>
          </p:nvSpPr>
          <p:spPr bwMode="auto">
            <a:xfrm>
              <a:off x="2245" y="1559"/>
              <a:ext cx="1179" cy="363"/>
            </a:xfrm>
            <a:prstGeom prst="roundRect">
              <a:avLst>
                <a:gd name="adj" fmla="val 50000"/>
              </a:avLst>
            </a:prstGeom>
            <a:solidFill>
              <a:srgbClr val="FA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GB" b="1" dirty="0">
                  <a:solidFill>
                    <a:schemeClr val="bg1"/>
                  </a:solidFill>
                  <a:latin typeface="Calibri" pitchFamily="34" charset="0"/>
                  <a:ea typeface="ＭＳ Ｐゴシック" pitchFamily="-112" charset="-128"/>
                </a:rPr>
                <a:t>EQF </a:t>
              </a:r>
              <a:r>
                <a:rPr lang="el-GR" b="1" dirty="0">
                  <a:solidFill>
                    <a:schemeClr val="bg1"/>
                  </a:solidFill>
                  <a:latin typeface="Calibri" pitchFamily="34" charset="0"/>
                  <a:ea typeface="ＭＳ Ｐゴシック" pitchFamily="-112" charset="-128"/>
                </a:rPr>
                <a:t>Επίπεδο</a:t>
              </a:r>
              <a:r>
                <a:rPr lang="en-GB" b="1" dirty="0">
                  <a:solidFill>
                    <a:schemeClr val="bg1"/>
                  </a:solidFill>
                  <a:latin typeface="Calibri" pitchFamily="34" charset="0"/>
                  <a:ea typeface="ＭＳ Ｐゴシック" pitchFamily="-112" charset="-128"/>
                </a:rPr>
                <a:t> </a:t>
              </a:r>
              <a:r>
                <a:rPr lang="el-GR" b="1" dirty="0">
                  <a:solidFill>
                    <a:schemeClr val="bg1"/>
                  </a:solidFill>
                  <a:latin typeface="Calibri" pitchFamily="34" charset="0"/>
                  <a:ea typeface="ＭＳ Ｐゴシック" pitchFamily="-112" charset="-128"/>
                </a:rPr>
                <a:t>6</a:t>
              </a:r>
              <a:endParaRPr lang="en-GB" b="1" dirty="0">
                <a:solidFill>
                  <a:schemeClr val="bg1"/>
                </a:solidFill>
                <a:latin typeface="Calibri" pitchFamily="34" charset="0"/>
                <a:ea typeface="ＭＳ Ｐゴシック" pitchFamily="-112" charset="-128"/>
              </a:endParaRPr>
            </a:p>
          </p:txBody>
        </p:sp>
        <p:sp>
          <p:nvSpPr>
            <p:cNvPr id="108553" name="AutoShape 9"/>
            <p:cNvSpPr>
              <a:spLocks noChangeArrowheads="1"/>
            </p:cNvSpPr>
            <p:nvPr/>
          </p:nvSpPr>
          <p:spPr bwMode="auto">
            <a:xfrm>
              <a:off x="2245" y="1111"/>
              <a:ext cx="1179" cy="363"/>
            </a:xfrm>
            <a:prstGeom prst="roundRect">
              <a:avLst>
                <a:gd name="adj" fmla="val 50000"/>
              </a:avLst>
            </a:prstGeom>
            <a:solidFill>
              <a:srgbClr val="FA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GB" b="1" dirty="0">
                  <a:solidFill>
                    <a:schemeClr val="bg1"/>
                  </a:solidFill>
                  <a:latin typeface="Calibri" pitchFamily="34" charset="0"/>
                  <a:ea typeface="ＭＳ Ｐゴシック" pitchFamily="-112" charset="-128"/>
                </a:rPr>
                <a:t>EQF </a:t>
              </a:r>
              <a:r>
                <a:rPr lang="el-GR" b="1" dirty="0">
                  <a:solidFill>
                    <a:schemeClr val="bg1"/>
                  </a:solidFill>
                  <a:latin typeface="Calibri" pitchFamily="34" charset="0"/>
                  <a:ea typeface="ＭＳ Ｐゴシック" pitchFamily="-112" charset="-128"/>
                </a:rPr>
                <a:t>Επίπεδο</a:t>
              </a:r>
              <a:r>
                <a:rPr lang="en-GB" b="1" dirty="0">
                  <a:solidFill>
                    <a:schemeClr val="bg1"/>
                  </a:solidFill>
                  <a:latin typeface="Calibri" pitchFamily="34" charset="0"/>
                  <a:ea typeface="ＭＳ Ｐゴシック" pitchFamily="-112" charset="-128"/>
                </a:rPr>
                <a:t> </a:t>
              </a:r>
              <a:r>
                <a:rPr lang="el-GR" b="1" dirty="0">
                  <a:solidFill>
                    <a:schemeClr val="bg1"/>
                  </a:solidFill>
                  <a:latin typeface="Calibri" pitchFamily="34" charset="0"/>
                  <a:ea typeface="ＭＳ Ｐゴシック" pitchFamily="-112" charset="-128"/>
                </a:rPr>
                <a:t>7</a:t>
              </a:r>
              <a:endParaRPr lang="en-GB" b="1" dirty="0">
                <a:solidFill>
                  <a:schemeClr val="bg1"/>
                </a:solidFill>
                <a:latin typeface="Calibri" pitchFamily="34" charset="0"/>
                <a:ea typeface="ＭＳ Ｐゴシック" pitchFamily="-112" charset="-128"/>
              </a:endParaRPr>
            </a:p>
          </p:txBody>
        </p:sp>
        <p:sp>
          <p:nvSpPr>
            <p:cNvPr id="108554" name="AutoShape 10"/>
            <p:cNvSpPr>
              <a:spLocks noChangeArrowheads="1"/>
            </p:cNvSpPr>
            <p:nvPr/>
          </p:nvSpPr>
          <p:spPr bwMode="auto">
            <a:xfrm>
              <a:off x="2245" y="663"/>
              <a:ext cx="1179" cy="363"/>
            </a:xfrm>
            <a:prstGeom prst="roundRect">
              <a:avLst>
                <a:gd name="adj" fmla="val 50000"/>
              </a:avLst>
            </a:prstGeom>
            <a:solidFill>
              <a:srgbClr val="FA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GB" b="1" dirty="0">
                  <a:solidFill>
                    <a:schemeClr val="bg1"/>
                  </a:solidFill>
                  <a:latin typeface="Calibri" pitchFamily="34" charset="0"/>
                  <a:ea typeface="ＭＳ Ｐゴシック" pitchFamily="-112" charset="-128"/>
                </a:rPr>
                <a:t>EQF </a:t>
              </a:r>
              <a:r>
                <a:rPr lang="el-GR" b="1" dirty="0">
                  <a:solidFill>
                    <a:schemeClr val="bg1"/>
                  </a:solidFill>
                  <a:latin typeface="Calibri" pitchFamily="34" charset="0"/>
                </a:rPr>
                <a:t>Επίπεδο</a:t>
              </a:r>
              <a:r>
                <a:rPr lang="en-GB" b="1" dirty="0">
                  <a:solidFill>
                    <a:schemeClr val="bg1"/>
                  </a:solidFill>
                  <a:latin typeface="Calibri" pitchFamily="34" charset="0"/>
                  <a:ea typeface="ＭＳ Ｐゴシック" pitchFamily="-112" charset="-128"/>
                </a:rPr>
                <a:t> 8</a:t>
              </a:r>
            </a:p>
          </p:txBody>
        </p:sp>
      </p:grpSp>
      <p:sp>
        <p:nvSpPr>
          <p:cNvPr id="69" name="Left-Right Arrow 68"/>
          <p:cNvSpPr/>
          <p:nvPr/>
        </p:nvSpPr>
        <p:spPr>
          <a:xfrm>
            <a:off x="3336932" y="2100255"/>
            <a:ext cx="500066" cy="214315"/>
          </a:xfrm>
          <a:prstGeom prst="lef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901" name="AutoShape 117"/>
          <p:cNvSpPr>
            <a:spLocks/>
          </p:cNvSpPr>
          <p:nvPr/>
        </p:nvSpPr>
        <p:spPr bwMode="auto">
          <a:xfrm>
            <a:off x="2771775" y="1628775"/>
            <a:ext cx="360363" cy="1079500"/>
          </a:xfrm>
          <a:prstGeom prst="rightBrace">
            <a:avLst>
              <a:gd name="adj1" fmla="val 2496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904" name="AutoShape 120"/>
          <p:cNvSpPr>
            <a:spLocks/>
          </p:cNvSpPr>
          <p:nvPr/>
        </p:nvSpPr>
        <p:spPr bwMode="auto">
          <a:xfrm>
            <a:off x="2880519" y="3376704"/>
            <a:ext cx="503237" cy="2500222"/>
          </a:xfrm>
          <a:prstGeom prst="rightBrace">
            <a:avLst>
              <a:gd name="adj1" fmla="val 2266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Left-Right Arrow 69"/>
          <p:cNvSpPr/>
          <p:nvPr/>
        </p:nvSpPr>
        <p:spPr>
          <a:xfrm>
            <a:off x="3624270" y="4488739"/>
            <a:ext cx="500066" cy="214315"/>
          </a:xfrm>
          <a:prstGeom prst="lef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4"/>
          <p:cNvSpPr txBox="1">
            <a:spLocks noChangeArrowheads="1"/>
          </p:cNvSpPr>
          <p:nvPr/>
        </p:nvSpPr>
        <p:spPr bwMode="auto">
          <a:xfrm>
            <a:off x="2555776" y="719153"/>
            <a:ext cx="676139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l-GR" sz="3200" b="1" dirty="0" smtClean="0">
                <a:solidFill>
                  <a:srgbClr val="000090"/>
                </a:solidFill>
                <a:latin typeface="Calibri" pitchFamily="34" charset="0"/>
              </a:rPr>
              <a:t>Ελληνικό Εθνικό Πλαίσιο Προσόντων</a:t>
            </a:r>
            <a:endParaRPr lang="el-GR" sz="3200" b="1" dirty="0">
              <a:solidFill>
                <a:srgbClr val="000090"/>
              </a:solidFill>
              <a:latin typeface="Calibri" pitchFamily="34" charset="0"/>
            </a:endParaRPr>
          </a:p>
        </p:txBody>
      </p:sp>
      <p:sp>
        <p:nvSpPr>
          <p:cNvPr id="25" name="Text Box 71"/>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sp>
        <p:nvSpPr>
          <p:cNvPr id="26" name="Θέση αριθμού διαφάνειας 5"/>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911A1D6-47E8-4877-85CD-615B2AC76EEF}" type="slidenum">
              <a:rPr lang="en-GB" sz="1400">
                <a:solidFill>
                  <a:schemeClr val="bg1"/>
                </a:solidFill>
              </a:rPr>
              <a:pPr algn="r" eaLnBrk="1" hangingPunct="1"/>
              <a:t>22</a:t>
            </a:fld>
            <a:endParaRPr lang="en-GB" sz="1400">
              <a:solidFill>
                <a:schemeClr val="bg1"/>
              </a:solidFill>
            </a:endParaRPr>
          </a:p>
        </p:txBody>
      </p:sp>
    </p:spTree>
    <p:extLst>
      <p:ext uri="{BB962C8B-B14F-4D97-AF65-F5344CB8AC3E}">
        <p14:creationId xmlns:p14="http://schemas.microsoft.com/office/powerpoint/2010/main" val="1408589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3"/>
          <p:cNvSpPr>
            <a:spLocks noChangeArrowheads="1"/>
          </p:cNvSpPr>
          <p:nvPr/>
        </p:nvSpPr>
        <p:spPr bwMode="auto">
          <a:xfrm>
            <a:off x="611188" y="4652963"/>
            <a:ext cx="1439862" cy="720725"/>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l-GR" sz="1600" b="1">
                <a:solidFill>
                  <a:srgbClr val="000000"/>
                </a:solidFill>
                <a:latin typeface="Calibri" pitchFamily="34" charset="0"/>
              </a:rPr>
              <a:t>Προσόντα </a:t>
            </a:r>
          </a:p>
          <a:p>
            <a:pPr algn="ctr"/>
            <a:r>
              <a:rPr lang="el-GR" sz="1600" b="1">
                <a:solidFill>
                  <a:srgbClr val="000000"/>
                </a:solidFill>
                <a:latin typeface="Calibri" pitchFamily="34" charset="0"/>
              </a:rPr>
              <a:t>και εφόδια</a:t>
            </a:r>
          </a:p>
        </p:txBody>
      </p:sp>
      <p:sp>
        <p:nvSpPr>
          <p:cNvPr id="23555" name="AutoShape 13"/>
          <p:cNvSpPr>
            <a:spLocks noChangeArrowheads="1"/>
          </p:cNvSpPr>
          <p:nvPr/>
        </p:nvSpPr>
        <p:spPr bwMode="auto">
          <a:xfrm>
            <a:off x="6443663" y="2924175"/>
            <a:ext cx="1512887" cy="865188"/>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el-GR" b="1">
                <a:solidFill>
                  <a:srgbClr val="000000"/>
                </a:solidFill>
                <a:latin typeface="Calibri" pitchFamily="34" charset="0"/>
              </a:rPr>
              <a:t>Εργασία, </a:t>
            </a:r>
          </a:p>
          <a:p>
            <a:pPr algn="ctr"/>
            <a:r>
              <a:rPr lang="el-GR" b="1">
                <a:solidFill>
                  <a:srgbClr val="000000"/>
                </a:solidFill>
                <a:latin typeface="Calibri" pitchFamily="34" charset="0"/>
              </a:rPr>
              <a:t>εμπειρία, </a:t>
            </a:r>
          </a:p>
          <a:p>
            <a:pPr algn="ctr"/>
            <a:r>
              <a:rPr lang="el-GR" b="1">
                <a:solidFill>
                  <a:srgbClr val="000000"/>
                </a:solidFill>
                <a:latin typeface="Calibri" pitchFamily="34" charset="0"/>
              </a:rPr>
              <a:t>μάθηση</a:t>
            </a:r>
          </a:p>
        </p:txBody>
      </p:sp>
      <p:sp>
        <p:nvSpPr>
          <p:cNvPr id="23556" name="AutoShape 13"/>
          <p:cNvSpPr>
            <a:spLocks noChangeArrowheads="1"/>
          </p:cNvSpPr>
          <p:nvPr/>
        </p:nvSpPr>
        <p:spPr bwMode="auto">
          <a:xfrm>
            <a:off x="3995738" y="2924175"/>
            <a:ext cx="1439862" cy="72072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el-GR" sz="1600" b="1">
                <a:solidFill>
                  <a:srgbClr val="000000"/>
                </a:solidFill>
                <a:latin typeface="Calibri" pitchFamily="34" charset="0"/>
              </a:rPr>
              <a:t>Πιστοποίηση</a:t>
            </a:r>
          </a:p>
          <a:p>
            <a:pPr algn="ctr"/>
            <a:r>
              <a:rPr lang="el-GR" sz="1600" b="1">
                <a:solidFill>
                  <a:srgbClr val="000000"/>
                </a:solidFill>
                <a:latin typeface="Calibri" pitchFamily="34" charset="0"/>
              </a:rPr>
              <a:t>μαθησιακών </a:t>
            </a:r>
          </a:p>
          <a:p>
            <a:pPr algn="ctr"/>
            <a:r>
              <a:rPr lang="el-GR" sz="1600" b="1">
                <a:solidFill>
                  <a:srgbClr val="000000"/>
                </a:solidFill>
                <a:latin typeface="Calibri" pitchFamily="34" charset="0"/>
              </a:rPr>
              <a:t>αποτελεσμάτων</a:t>
            </a:r>
          </a:p>
        </p:txBody>
      </p:sp>
      <p:sp>
        <p:nvSpPr>
          <p:cNvPr id="23557" name="AutoShape 13"/>
          <p:cNvSpPr>
            <a:spLocks noChangeArrowheads="1"/>
          </p:cNvSpPr>
          <p:nvPr/>
        </p:nvSpPr>
        <p:spPr bwMode="auto">
          <a:xfrm>
            <a:off x="755650" y="2924175"/>
            <a:ext cx="1439863" cy="720725"/>
          </a:xfrm>
          <a:prstGeom prst="roundRect">
            <a:avLst>
              <a:gd name="adj" fmla="val 16667"/>
            </a:avLst>
          </a:prstGeom>
          <a:solidFill>
            <a:srgbClr val="CCFFFF"/>
          </a:solidFill>
          <a:ln w="9525">
            <a:solidFill>
              <a:schemeClr val="tx1"/>
            </a:solidFill>
            <a:round/>
            <a:headEnd/>
            <a:tailEnd/>
          </a:ln>
        </p:spPr>
        <p:txBody>
          <a:bodyPr wrap="none" anchor="ctr"/>
          <a:lstStyle/>
          <a:p>
            <a:pPr algn="ctr"/>
            <a:r>
              <a:rPr lang="el-GR" b="1">
                <a:solidFill>
                  <a:srgbClr val="000000"/>
                </a:solidFill>
                <a:latin typeface="Calibri" pitchFamily="34" charset="0"/>
              </a:rPr>
              <a:t>Επικύρωση/ </a:t>
            </a:r>
          </a:p>
          <a:p>
            <a:pPr algn="ctr"/>
            <a:r>
              <a:rPr lang="el-GR" b="1">
                <a:solidFill>
                  <a:srgbClr val="000000"/>
                </a:solidFill>
                <a:latin typeface="Calibri" pitchFamily="34" charset="0"/>
              </a:rPr>
              <a:t>Δίπλωμα</a:t>
            </a:r>
          </a:p>
        </p:txBody>
      </p:sp>
      <p:sp>
        <p:nvSpPr>
          <p:cNvPr id="23558" name="AutoShape 13"/>
          <p:cNvSpPr>
            <a:spLocks noChangeArrowheads="1"/>
          </p:cNvSpPr>
          <p:nvPr/>
        </p:nvSpPr>
        <p:spPr bwMode="auto">
          <a:xfrm>
            <a:off x="2555875" y="3716338"/>
            <a:ext cx="1223963" cy="504825"/>
          </a:xfrm>
          <a:prstGeom prst="roundRect">
            <a:avLst>
              <a:gd name="adj" fmla="val 16667"/>
            </a:avLst>
          </a:prstGeom>
          <a:solidFill>
            <a:srgbClr val="CCFFCC"/>
          </a:solidFill>
          <a:ln w="9525">
            <a:solidFill>
              <a:schemeClr val="tx1"/>
            </a:solidFill>
            <a:round/>
            <a:headEnd/>
            <a:tailEnd/>
          </a:ln>
        </p:spPr>
        <p:txBody>
          <a:bodyPr wrap="none" anchor="ctr"/>
          <a:lstStyle/>
          <a:p>
            <a:pPr algn="ctr"/>
            <a:r>
              <a:rPr lang="el-GR" sz="1600" b="1">
                <a:solidFill>
                  <a:srgbClr val="000000"/>
                </a:solidFill>
                <a:latin typeface="Calibri" pitchFamily="34" charset="0"/>
              </a:rPr>
              <a:t>Πρόγραμμα</a:t>
            </a:r>
          </a:p>
          <a:p>
            <a:pPr algn="ctr"/>
            <a:r>
              <a:rPr lang="el-GR" sz="1600" b="1">
                <a:solidFill>
                  <a:srgbClr val="000000"/>
                </a:solidFill>
                <a:latin typeface="Calibri" pitchFamily="34" charset="0"/>
              </a:rPr>
              <a:t>κατάρτισης</a:t>
            </a:r>
          </a:p>
        </p:txBody>
      </p:sp>
      <p:pic>
        <p:nvPicPr>
          <p:cNvPr id="23559" name="Picture 12" descr="EUROPA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724400"/>
            <a:ext cx="1296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652963"/>
            <a:ext cx="60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17" descr="Picture1"/>
          <p:cNvPicPr>
            <a:picLocks noChangeAspect="1" noChangeArrowheads="1"/>
          </p:cNvPicPr>
          <p:nvPr/>
        </p:nvPicPr>
        <p:blipFill>
          <a:blip r:embed="rId6">
            <a:extLst>
              <a:ext uri="{28A0092B-C50C-407E-A947-70E740481C1C}">
                <a14:useLocalDpi xmlns:a14="http://schemas.microsoft.com/office/drawing/2010/main" val="0"/>
              </a:ext>
            </a:extLst>
          </a:blip>
          <a:srcRect r="74783"/>
          <a:stretch>
            <a:fillRect/>
          </a:stretch>
        </p:blipFill>
        <p:spPr bwMode="auto">
          <a:xfrm>
            <a:off x="4500563" y="4652963"/>
            <a:ext cx="6842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4724400"/>
            <a:ext cx="122396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3" name="Line 19"/>
          <p:cNvSpPr>
            <a:spLocks noChangeShapeType="1"/>
          </p:cNvSpPr>
          <p:nvPr/>
        </p:nvSpPr>
        <p:spPr bwMode="auto">
          <a:xfrm>
            <a:off x="539750" y="2636838"/>
            <a:ext cx="756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4" name="AutoShape 13"/>
          <p:cNvSpPr>
            <a:spLocks noChangeArrowheads="1"/>
          </p:cNvSpPr>
          <p:nvPr/>
        </p:nvSpPr>
        <p:spPr bwMode="auto">
          <a:xfrm>
            <a:off x="2124075" y="1196975"/>
            <a:ext cx="2735263" cy="863600"/>
          </a:xfrm>
          <a:prstGeom prst="roundRect">
            <a:avLst>
              <a:gd name="adj" fmla="val 16667"/>
            </a:avLst>
          </a:prstGeom>
          <a:solidFill>
            <a:srgbClr val="800000"/>
          </a:solidFill>
          <a:ln w="9525">
            <a:solidFill>
              <a:schemeClr val="tx1"/>
            </a:solidFill>
            <a:round/>
            <a:headEnd/>
            <a:tailEnd/>
          </a:ln>
        </p:spPr>
        <p:txBody>
          <a:bodyPr wrap="none" anchor="ctr"/>
          <a:lstStyle/>
          <a:p>
            <a:pPr algn="ctr"/>
            <a:r>
              <a:rPr lang="el-GR" sz="1600" b="1">
                <a:solidFill>
                  <a:schemeClr val="bg1"/>
                </a:solidFill>
                <a:latin typeface="Calibri" pitchFamily="34" charset="0"/>
              </a:rPr>
              <a:t>Αγορά εργασίας,</a:t>
            </a:r>
          </a:p>
          <a:p>
            <a:pPr algn="ctr"/>
            <a:r>
              <a:rPr lang="el-GR" sz="1600" b="1">
                <a:solidFill>
                  <a:schemeClr val="bg1"/>
                </a:solidFill>
                <a:latin typeface="Calibri" pitchFamily="34" charset="0"/>
              </a:rPr>
              <a:t>Επί πλέον σπουδές</a:t>
            </a:r>
          </a:p>
          <a:p>
            <a:pPr algn="ctr"/>
            <a:r>
              <a:rPr lang="el-GR" sz="1600" b="1">
                <a:solidFill>
                  <a:schemeClr val="bg1"/>
                </a:solidFill>
                <a:latin typeface="Calibri" pitchFamily="34" charset="0"/>
              </a:rPr>
              <a:t>Επαγγελματική Σταδιοδρομία</a:t>
            </a:r>
          </a:p>
        </p:txBody>
      </p:sp>
      <p:sp>
        <p:nvSpPr>
          <p:cNvPr id="23565" name="AutoShape 21"/>
          <p:cNvSpPr>
            <a:spLocks noChangeArrowheads="1"/>
          </p:cNvSpPr>
          <p:nvPr/>
        </p:nvSpPr>
        <p:spPr bwMode="auto">
          <a:xfrm>
            <a:off x="2195513" y="4941888"/>
            <a:ext cx="360362" cy="215900"/>
          </a:xfrm>
          <a:prstGeom prst="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566" name="AutoShape 22"/>
          <p:cNvSpPr>
            <a:spLocks noChangeArrowheads="1"/>
          </p:cNvSpPr>
          <p:nvPr/>
        </p:nvSpPr>
        <p:spPr bwMode="auto">
          <a:xfrm>
            <a:off x="4067175" y="4941888"/>
            <a:ext cx="360363" cy="215900"/>
          </a:xfrm>
          <a:prstGeom prst="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23567" name="Picture 23" descr="2390666040_2e6b0a9a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5157788"/>
            <a:ext cx="4683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AutoShape 24"/>
          <p:cNvSpPr>
            <a:spLocks noChangeArrowheads="1"/>
          </p:cNvSpPr>
          <p:nvPr/>
        </p:nvSpPr>
        <p:spPr bwMode="auto">
          <a:xfrm>
            <a:off x="5940425" y="4868863"/>
            <a:ext cx="360363" cy="215900"/>
          </a:xfrm>
          <a:prstGeom prst="righ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23569" name="Picture 25" descr="MP90040079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738" y="5229225"/>
            <a:ext cx="4333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AutoShape 26"/>
          <p:cNvSpPr>
            <a:spLocks noChangeArrowheads="1"/>
          </p:cNvSpPr>
          <p:nvPr/>
        </p:nvSpPr>
        <p:spPr bwMode="auto">
          <a:xfrm>
            <a:off x="7092950" y="4076700"/>
            <a:ext cx="287338" cy="431800"/>
          </a:xfrm>
          <a:prstGeom prst="upArrow">
            <a:avLst>
              <a:gd name="adj1" fmla="val 50000"/>
              <a:gd name="adj2" fmla="val 37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571" name="AutoShape 27"/>
          <p:cNvSpPr>
            <a:spLocks noChangeArrowheads="1"/>
          </p:cNvSpPr>
          <p:nvPr/>
        </p:nvSpPr>
        <p:spPr bwMode="auto">
          <a:xfrm>
            <a:off x="5795963" y="3213100"/>
            <a:ext cx="360362" cy="215900"/>
          </a:xfrm>
          <a:prstGeom prst="left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572" name="AutoShape 28"/>
          <p:cNvSpPr>
            <a:spLocks noChangeArrowheads="1"/>
          </p:cNvSpPr>
          <p:nvPr/>
        </p:nvSpPr>
        <p:spPr bwMode="auto">
          <a:xfrm>
            <a:off x="2339975" y="3213100"/>
            <a:ext cx="1439863" cy="215900"/>
          </a:xfrm>
          <a:prstGeom prst="leftArrow">
            <a:avLst>
              <a:gd name="adj1" fmla="val 50000"/>
              <a:gd name="adj2" fmla="val 166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573" name="AutoShape 34"/>
          <p:cNvSpPr>
            <a:spLocks noChangeArrowheads="1"/>
          </p:cNvSpPr>
          <p:nvPr/>
        </p:nvSpPr>
        <p:spPr bwMode="auto">
          <a:xfrm rot="2331203">
            <a:off x="1962150" y="3854450"/>
            <a:ext cx="527050" cy="136525"/>
          </a:xfrm>
          <a:prstGeom prst="leftArrow">
            <a:avLst>
              <a:gd name="adj1" fmla="val 50000"/>
              <a:gd name="adj2" fmla="val 96512"/>
            </a:avLst>
          </a:prstGeom>
          <a:solidFill>
            <a:schemeClr val="accent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574" name="AutoShape 35"/>
          <p:cNvSpPr>
            <a:spLocks noChangeArrowheads="1"/>
          </p:cNvSpPr>
          <p:nvPr/>
        </p:nvSpPr>
        <p:spPr bwMode="auto">
          <a:xfrm rot="-2348640">
            <a:off x="3865563" y="3829050"/>
            <a:ext cx="433387" cy="144463"/>
          </a:xfrm>
          <a:prstGeom prst="leftArrow">
            <a:avLst>
              <a:gd name="adj1" fmla="val 50000"/>
              <a:gd name="adj2" fmla="val 75000"/>
            </a:avLst>
          </a:prstGeom>
          <a:solidFill>
            <a:schemeClr val="accent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575" name="Text Box 36"/>
          <p:cNvSpPr txBox="1">
            <a:spLocks noChangeArrowheads="1"/>
          </p:cNvSpPr>
          <p:nvPr/>
        </p:nvSpPr>
        <p:spPr bwMode="auto">
          <a:xfrm>
            <a:off x="5148263" y="3644900"/>
            <a:ext cx="152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200" b="1"/>
              <a:t>Συμβουλευτική,</a:t>
            </a:r>
          </a:p>
          <a:p>
            <a:pPr eaLnBrk="1" hangingPunct="1"/>
            <a:r>
              <a:rPr lang="el-GR" sz="1200" b="1"/>
              <a:t>προσανατολισμός</a:t>
            </a:r>
          </a:p>
        </p:txBody>
      </p:sp>
      <p:pic>
        <p:nvPicPr>
          <p:cNvPr id="23576" name="Picture 37" descr="MP90040079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1196975"/>
            <a:ext cx="4333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38" descr="2390666040_2e6b0a9a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1628775"/>
            <a:ext cx="4683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8" name="AutoShape 39"/>
          <p:cNvSpPr>
            <a:spLocks noChangeArrowheads="1"/>
          </p:cNvSpPr>
          <p:nvPr/>
        </p:nvSpPr>
        <p:spPr bwMode="auto">
          <a:xfrm>
            <a:off x="1187450" y="1125538"/>
            <a:ext cx="720725" cy="1584325"/>
          </a:xfrm>
          <a:custGeom>
            <a:avLst/>
            <a:gdLst>
              <a:gd name="T0" fmla="*/ 561916583 w 21600"/>
              <a:gd name="T1" fmla="*/ 0 h 21600"/>
              <a:gd name="T2" fmla="*/ 561916583 w 21600"/>
              <a:gd name="T3" fmla="*/ 2147483647 h 21600"/>
              <a:gd name="T4" fmla="*/ 120251798 w 21600"/>
              <a:gd name="T5" fmla="*/ 2147483647 h 21600"/>
              <a:gd name="T6" fmla="*/ 802419112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9" name="Text Box 5"/>
          <p:cNvSpPr txBox="1">
            <a:spLocks noChangeArrowheads="1"/>
          </p:cNvSpPr>
          <p:nvPr/>
        </p:nvSpPr>
        <p:spPr bwMode="auto">
          <a:xfrm>
            <a:off x="6227763" y="981075"/>
            <a:ext cx="252571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sz="2800" b="1" dirty="0">
                <a:solidFill>
                  <a:schemeClr val="accent2"/>
                </a:solidFill>
                <a:latin typeface="Calibri" pitchFamily="34" charset="0"/>
              </a:rPr>
              <a:t>Ευρωπαϊκά εργαλεία και αρχές ΔΒΜ</a:t>
            </a:r>
            <a:endParaRPr lang="el-GR" b="1" dirty="0">
              <a:solidFill>
                <a:schemeClr val="accent2"/>
              </a:solidFill>
              <a:latin typeface="Calibri" pitchFamily="34" charset="0"/>
            </a:endParaRPr>
          </a:p>
        </p:txBody>
      </p:sp>
      <p:sp>
        <p:nvSpPr>
          <p:cNvPr id="23580" name="Text Box 6"/>
          <p:cNvSpPr txBox="1">
            <a:spLocks noChangeArrowheads="1"/>
          </p:cNvSpPr>
          <p:nvPr/>
        </p:nvSpPr>
        <p:spPr bwMode="auto">
          <a:xfrm>
            <a:off x="755650" y="616585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23581" name="Θέση αριθμού διαφάνειας 4"/>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C15CF78-8435-4869-9D95-532A3FA1C079}" type="slidenum">
              <a:rPr lang="en-GB" sz="1400">
                <a:solidFill>
                  <a:schemeClr val="bg1"/>
                </a:solidFill>
              </a:rPr>
              <a:pPr algn="r" eaLnBrk="1" hangingPunct="1"/>
              <a:t>23</a:t>
            </a:fld>
            <a:endParaRPr lang="en-GB" sz="1400">
              <a:solidFill>
                <a:schemeClr val="bg1"/>
              </a:solidFill>
            </a:endParaRPr>
          </a:p>
        </p:txBody>
      </p:sp>
      <p:pic>
        <p:nvPicPr>
          <p:cNvPr id="23582" name="Picture 4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4663" y="4076700"/>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83" name="Picture 4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550" y="4005263"/>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84" name="Picture 4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6188" y="4076700"/>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85"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4724400"/>
            <a:ext cx="60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8F7D01B5-8D2F-4002-B98B-776382B84BB4}" type="slidenum">
              <a:rPr lang="en-GB" smtClean="0"/>
              <a:pPr>
                <a:defRPr/>
              </a:pPr>
              <a:t>24</a:t>
            </a:fld>
            <a:endParaRPr lang="en-GB"/>
          </a:p>
        </p:txBody>
      </p:sp>
      <p:sp>
        <p:nvSpPr>
          <p:cNvPr id="3" name="Rectangle 2"/>
          <p:cNvSpPr/>
          <p:nvPr/>
        </p:nvSpPr>
        <p:spPr>
          <a:xfrm>
            <a:off x="611560" y="1124744"/>
            <a:ext cx="7632848" cy="954107"/>
          </a:xfrm>
          <a:prstGeom prst="rect">
            <a:avLst/>
          </a:prstGeom>
        </p:spPr>
        <p:txBody>
          <a:bodyPr wrap="square">
            <a:spAutoFit/>
          </a:bodyPr>
          <a:lstStyle/>
          <a:p>
            <a:r>
              <a:rPr lang="el-GR" sz="2800" b="1" dirty="0" smtClean="0">
                <a:solidFill>
                  <a:schemeClr val="accent2"/>
                </a:solidFill>
                <a:latin typeface="Calibri" pitchFamily="34" charset="0"/>
              </a:rPr>
              <a:t>Από την εκπαίδευση και την κατάρτιση στην αγορά εργασίας</a:t>
            </a:r>
            <a:endParaRPr lang="en-US" sz="2800" b="1" dirty="0">
              <a:solidFill>
                <a:schemeClr val="accent2"/>
              </a:solidFill>
              <a:latin typeface="Calibri" pitchFamily="34" charset="0"/>
            </a:endParaRPr>
          </a:p>
        </p:txBody>
      </p:sp>
      <p:graphicFrame>
        <p:nvGraphicFramePr>
          <p:cNvPr id="8" name="Διάγραμμα 5"/>
          <p:cNvGraphicFramePr/>
          <p:nvPr>
            <p:extLst>
              <p:ext uri="{D42A27DB-BD31-4B8C-83A1-F6EECF244321}">
                <p14:modId xmlns:p14="http://schemas.microsoft.com/office/powerpoint/2010/main" val="1865168925"/>
              </p:ext>
            </p:extLst>
          </p:nvPr>
        </p:nvGraphicFramePr>
        <p:xfrm>
          <a:off x="2915816" y="2348880"/>
          <a:ext cx="5256584"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71"/>
          <p:cNvSpPr txBox="1">
            <a:spLocks noChangeArrowheads="1"/>
          </p:cNvSpPr>
          <p:nvPr/>
        </p:nvSpPr>
        <p:spPr bwMode="auto">
          <a:xfrm>
            <a:off x="755650" y="6178698"/>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spTree>
    <p:extLst>
      <p:ext uri="{BB962C8B-B14F-4D97-AF65-F5344CB8AC3E}">
        <p14:creationId xmlns:p14="http://schemas.microsoft.com/office/powerpoint/2010/main" val="4081136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8F7D01B5-8D2F-4002-B98B-776382B84BB4}" type="slidenum">
              <a:rPr lang="en-GB" smtClean="0"/>
              <a:pPr>
                <a:defRPr/>
              </a:pPr>
              <a:t>25</a:t>
            </a:fld>
            <a:endParaRPr lang="en-GB"/>
          </a:p>
        </p:txBody>
      </p:sp>
      <p:sp>
        <p:nvSpPr>
          <p:cNvPr id="3" name="Rectangle 2"/>
          <p:cNvSpPr/>
          <p:nvPr/>
        </p:nvSpPr>
        <p:spPr>
          <a:xfrm>
            <a:off x="683568" y="980728"/>
            <a:ext cx="8064896" cy="954107"/>
          </a:xfrm>
          <a:prstGeom prst="rect">
            <a:avLst/>
          </a:prstGeom>
        </p:spPr>
        <p:txBody>
          <a:bodyPr wrap="square">
            <a:spAutoFit/>
          </a:bodyPr>
          <a:lstStyle/>
          <a:p>
            <a:r>
              <a:rPr lang="el-GR" sz="2800" b="1" dirty="0" err="1">
                <a:solidFill>
                  <a:schemeClr val="accent2"/>
                </a:solidFill>
                <a:latin typeface="Calibri" pitchFamily="34" charset="0"/>
              </a:rPr>
              <a:t>Μάκρο</a:t>
            </a:r>
            <a:r>
              <a:rPr lang="el-GR" sz="2800" b="1" dirty="0">
                <a:solidFill>
                  <a:schemeClr val="accent2"/>
                </a:solidFill>
                <a:latin typeface="Calibri" pitchFamily="34" charset="0"/>
              </a:rPr>
              <a:t>-, μέσο- και </a:t>
            </a:r>
            <a:r>
              <a:rPr lang="el-GR" sz="2800" b="1" dirty="0" err="1">
                <a:solidFill>
                  <a:schemeClr val="accent2"/>
                </a:solidFill>
                <a:latin typeface="Calibri" pitchFamily="34" charset="0"/>
              </a:rPr>
              <a:t>μίκρο</a:t>
            </a:r>
            <a:r>
              <a:rPr lang="el-GR" sz="2800" b="1" dirty="0">
                <a:solidFill>
                  <a:schemeClr val="accent2"/>
                </a:solidFill>
                <a:latin typeface="Calibri" pitchFamily="34" charset="0"/>
              </a:rPr>
              <a:t>- επίπεδα σχέσεων με την αγορά εργασίας</a:t>
            </a:r>
            <a:endParaRPr lang="en-US" sz="2800" b="1" dirty="0">
              <a:solidFill>
                <a:schemeClr val="accent2"/>
              </a:solidFill>
              <a:latin typeface="Calibri" pitchFamily="34" charset="0"/>
            </a:endParaRPr>
          </a:p>
        </p:txBody>
      </p:sp>
      <p:graphicFrame>
        <p:nvGraphicFramePr>
          <p:cNvPr id="5" name="Θέση περιεχομένου 4"/>
          <p:cNvGraphicFramePr>
            <a:graphicFrameLocks/>
          </p:cNvGraphicFramePr>
          <p:nvPr>
            <p:extLst>
              <p:ext uri="{D42A27DB-BD31-4B8C-83A1-F6EECF244321}">
                <p14:modId xmlns:p14="http://schemas.microsoft.com/office/powerpoint/2010/main" val="4144952726"/>
              </p:ext>
            </p:extLst>
          </p:nvPr>
        </p:nvGraphicFramePr>
        <p:xfrm>
          <a:off x="2123728" y="2132856"/>
          <a:ext cx="5166360" cy="3512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71"/>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spTree>
    <p:extLst>
      <p:ext uri="{BB962C8B-B14F-4D97-AF65-F5344CB8AC3E}">
        <p14:creationId xmlns:p14="http://schemas.microsoft.com/office/powerpoint/2010/main" val="369017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8F7D01B5-8D2F-4002-B98B-776382B84BB4}" type="slidenum">
              <a:rPr lang="en-GB" smtClean="0"/>
              <a:pPr>
                <a:defRPr/>
              </a:pPr>
              <a:t>26</a:t>
            </a:fld>
            <a:endParaRPr lang="en-GB"/>
          </a:p>
        </p:txBody>
      </p:sp>
      <p:sp>
        <p:nvSpPr>
          <p:cNvPr id="3" name="Rectangle 2"/>
          <p:cNvSpPr/>
          <p:nvPr/>
        </p:nvSpPr>
        <p:spPr>
          <a:xfrm>
            <a:off x="3347864" y="1124744"/>
            <a:ext cx="2448582" cy="646331"/>
          </a:xfrm>
          <a:prstGeom prst="rect">
            <a:avLst/>
          </a:prstGeom>
        </p:spPr>
        <p:txBody>
          <a:bodyPr wrap="none">
            <a:spAutoFit/>
          </a:bodyPr>
          <a:lstStyle/>
          <a:p>
            <a:r>
              <a:rPr lang="el-GR" sz="3600" b="1" dirty="0">
                <a:solidFill>
                  <a:schemeClr val="accent2"/>
                </a:solidFill>
                <a:latin typeface="Calibri" pitchFamily="34" charset="0"/>
              </a:rPr>
              <a:t>Προκλήσεις</a:t>
            </a:r>
            <a:endParaRPr lang="en-US" sz="3600" b="1" dirty="0">
              <a:solidFill>
                <a:schemeClr val="accent2"/>
              </a:solidFill>
              <a:latin typeface="Calibri" pitchFamily="34" charset="0"/>
            </a:endParaRPr>
          </a:p>
        </p:txBody>
      </p:sp>
      <p:sp>
        <p:nvSpPr>
          <p:cNvPr id="4" name="Rectangle 3"/>
          <p:cNvSpPr/>
          <p:nvPr/>
        </p:nvSpPr>
        <p:spPr>
          <a:xfrm>
            <a:off x="251520" y="1772816"/>
            <a:ext cx="5976664" cy="3970318"/>
          </a:xfrm>
          <a:prstGeom prst="rect">
            <a:avLst/>
          </a:prstGeom>
        </p:spPr>
        <p:txBody>
          <a:bodyPr wrap="square">
            <a:spAutoFit/>
          </a:bodyPr>
          <a:lstStyle/>
          <a:p>
            <a:pPr marL="285750" indent="-285750">
              <a:buFont typeface="Arial" pitchFamily="34" charset="0"/>
              <a:buChar char="•"/>
            </a:pPr>
            <a:r>
              <a:rPr lang="el-GR" b="1" dirty="0" smtClean="0"/>
              <a:t>Πραγματικά μαθησιακά αποτελέσματα</a:t>
            </a:r>
            <a:r>
              <a:rPr lang="el-GR" dirty="0" smtClean="0"/>
              <a:t>. </a:t>
            </a:r>
            <a:r>
              <a:rPr lang="el-GR" dirty="0"/>
              <a:t>Αυτό έχει ουσιαστική </a:t>
            </a:r>
            <a:r>
              <a:rPr lang="el-GR" dirty="0" smtClean="0"/>
              <a:t>σημασία προκειμένου </a:t>
            </a:r>
            <a:r>
              <a:rPr lang="el-GR" dirty="0"/>
              <a:t>να εξασφαλιστεί η </a:t>
            </a:r>
            <a:r>
              <a:rPr lang="el-GR" b="1" dirty="0"/>
              <a:t>εμπιστοσύνη</a:t>
            </a:r>
            <a:r>
              <a:rPr lang="el-GR" dirty="0"/>
              <a:t> </a:t>
            </a:r>
            <a:r>
              <a:rPr lang="el-GR" dirty="0" smtClean="0"/>
              <a:t>μεταξύ των χωρών (προώθηση </a:t>
            </a:r>
            <a:r>
              <a:rPr lang="el-GR" dirty="0"/>
              <a:t>της </a:t>
            </a:r>
            <a:r>
              <a:rPr lang="el-GR" b="1" dirty="0"/>
              <a:t>ευρωπαϊκής </a:t>
            </a:r>
            <a:r>
              <a:rPr lang="el-GR" b="1" dirty="0" smtClean="0"/>
              <a:t>κινητικότητας). </a:t>
            </a:r>
            <a:endParaRPr lang="el-GR" dirty="0" smtClean="0"/>
          </a:p>
          <a:p>
            <a:pPr marL="285750" indent="-285750">
              <a:buFont typeface="Arial" pitchFamily="34" charset="0"/>
              <a:buChar char="•"/>
            </a:pPr>
            <a:r>
              <a:rPr lang="el-GR" dirty="0" smtClean="0"/>
              <a:t>Κεντρικό άξονα </a:t>
            </a:r>
            <a:r>
              <a:rPr lang="el-GR" dirty="0"/>
              <a:t>για την ενίσχυση της αποδοχής και </a:t>
            </a:r>
            <a:r>
              <a:rPr lang="el-GR" dirty="0" smtClean="0"/>
              <a:t>της εμπιστοσύνης </a:t>
            </a:r>
            <a:r>
              <a:rPr lang="el-GR" dirty="0"/>
              <a:t>αποτελεί η </a:t>
            </a:r>
            <a:r>
              <a:rPr lang="el-GR" b="1" dirty="0"/>
              <a:t>διασφάλιση </a:t>
            </a:r>
            <a:r>
              <a:rPr lang="el-GR" b="1" dirty="0" smtClean="0"/>
              <a:t>ποιότητας</a:t>
            </a:r>
            <a:r>
              <a:rPr lang="el-GR" dirty="0"/>
              <a:t> </a:t>
            </a:r>
            <a:r>
              <a:rPr lang="el-GR" dirty="0" smtClean="0"/>
              <a:t>(επίπεδα Εθνικού Πλαισίου 1-5;).</a:t>
            </a:r>
          </a:p>
          <a:p>
            <a:pPr marL="285750" indent="-285750">
              <a:buFont typeface="Arial" pitchFamily="34" charset="0"/>
              <a:buChar char="•"/>
            </a:pPr>
            <a:r>
              <a:rPr lang="el-GR" b="1" dirty="0"/>
              <a:t>Ολ</a:t>
            </a:r>
            <a:r>
              <a:rPr lang="el-GR" b="1" dirty="0" smtClean="0"/>
              <a:t>οκλήρωση </a:t>
            </a:r>
            <a:r>
              <a:rPr lang="el-GR" b="1" dirty="0"/>
              <a:t>των εθνικών περιγραφικών δεικτών </a:t>
            </a:r>
            <a:r>
              <a:rPr lang="el-GR" dirty="0"/>
              <a:t>επιπέδων, </a:t>
            </a:r>
            <a:r>
              <a:rPr lang="el-GR" dirty="0" smtClean="0"/>
              <a:t>πρέπει </a:t>
            </a:r>
            <a:r>
              <a:rPr lang="el-GR" dirty="0"/>
              <a:t>να αντικατοπτρίζει το γεγονός ότι τα </a:t>
            </a:r>
            <a:r>
              <a:rPr lang="el-GR" b="1" dirty="0"/>
              <a:t>μαθησιακά αποτελέσματα </a:t>
            </a:r>
            <a:r>
              <a:rPr lang="el-GR" b="1" dirty="0" smtClean="0"/>
              <a:t>εφαρμόζονται σ</a:t>
            </a:r>
            <a:r>
              <a:rPr lang="el-GR" dirty="0" smtClean="0"/>
              <a:t>τα </a:t>
            </a:r>
            <a:r>
              <a:rPr lang="el-GR" dirty="0"/>
              <a:t>πρότυπα, τα προγράμματα σπουδών, </a:t>
            </a:r>
            <a:r>
              <a:rPr lang="el-GR" dirty="0" smtClean="0"/>
              <a:t>μεθόδους </a:t>
            </a:r>
            <a:r>
              <a:rPr lang="el-GR" dirty="0"/>
              <a:t>αξιολόγησης και </a:t>
            </a:r>
            <a:r>
              <a:rPr lang="el-GR" dirty="0" smtClean="0"/>
              <a:t>μάθησης.</a:t>
            </a:r>
            <a:endParaRPr lang="el-GR" dirty="0"/>
          </a:p>
          <a:p>
            <a:pPr marL="285750" indent="-285750">
              <a:buFont typeface="Arial" pitchFamily="34" charset="0"/>
              <a:buChar char="•"/>
            </a:pPr>
            <a:r>
              <a:rPr lang="el-GR" b="1" dirty="0" smtClean="0"/>
              <a:t>Εμβάθυνσης </a:t>
            </a:r>
            <a:r>
              <a:rPr lang="el-GR" b="1" dirty="0"/>
              <a:t>της συμμετοχής και της εμπλοκής </a:t>
            </a:r>
            <a:r>
              <a:rPr lang="el-GR" dirty="0"/>
              <a:t>των εκπαιδευτικών </a:t>
            </a:r>
            <a:r>
              <a:rPr lang="el-GR" dirty="0" smtClean="0"/>
              <a:t>ιδρυμάτων</a:t>
            </a:r>
            <a:endParaRPr lang="en-GB" dirty="0"/>
          </a:p>
        </p:txBody>
      </p:sp>
      <p:pic>
        <p:nvPicPr>
          <p:cNvPr id="5" name="Picture 2" descr="C:\Users\lzah\AppData\Local\Microsoft\Windows\Temporary Internet Files\Content.IE5\XF2IF9O7\MP9002160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844824"/>
            <a:ext cx="2401888"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1"/>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spTree>
    <p:extLst>
      <p:ext uri="{BB962C8B-B14F-4D97-AF65-F5344CB8AC3E}">
        <p14:creationId xmlns:p14="http://schemas.microsoft.com/office/powerpoint/2010/main" val="3654189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8F7D01B5-8D2F-4002-B98B-776382B84BB4}" type="slidenum">
              <a:rPr lang="en-GB" smtClean="0"/>
              <a:pPr>
                <a:defRPr/>
              </a:pPr>
              <a:t>27</a:t>
            </a:fld>
            <a:endParaRPr lang="en-GB"/>
          </a:p>
        </p:txBody>
      </p:sp>
      <p:sp>
        <p:nvSpPr>
          <p:cNvPr id="3" name="Rectangle 2"/>
          <p:cNvSpPr/>
          <p:nvPr/>
        </p:nvSpPr>
        <p:spPr>
          <a:xfrm>
            <a:off x="1907704" y="1196752"/>
            <a:ext cx="5760640" cy="646331"/>
          </a:xfrm>
          <a:prstGeom prst="rect">
            <a:avLst/>
          </a:prstGeom>
        </p:spPr>
        <p:txBody>
          <a:bodyPr wrap="square">
            <a:spAutoFit/>
          </a:bodyPr>
          <a:lstStyle/>
          <a:p>
            <a:r>
              <a:rPr lang="el-GR" sz="3600" b="1" dirty="0">
                <a:solidFill>
                  <a:schemeClr val="accent2"/>
                </a:solidFill>
                <a:latin typeface="Calibri" pitchFamily="34" charset="0"/>
              </a:rPr>
              <a:t>Αλλαγές</a:t>
            </a:r>
            <a:r>
              <a:rPr lang="el-GR" dirty="0" smtClean="0"/>
              <a:t> </a:t>
            </a:r>
            <a:r>
              <a:rPr lang="el-GR" sz="3600" b="1" dirty="0">
                <a:solidFill>
                  <a:schemeClr val="accent2"/>
                </a:solidFill>
                <a:latin typeface="Calibri" pitchFamily="34" charset="0"/>
              </a:rPr>
              <a:t>και αποκέντρωση</a:t>
            </a:r>
            <a:endParaRPr lang="en-US" sz="3600" b="1" dirty="0">
              <a:solidFill>
                <a:schemeClr val="accent2"/>
              </a:solidFill>
              <a:latin typeface="Calibri" pitchFamily="34" charset="0"/>
            </a:endParaRPr>
          </a:p>
        </p:txBody>
      </p:sp>
      <p:sp>
        <p:nvSpPr>
          <p:cNvPr id="4" name="Rectangle 3"/>
          <p:cNvSpPr/>
          <p:nvPr/>
        </p:nvSpPr>
        <p:spPr>
          <a:xfrm>
            <a:off x="1331640" y="2276872"/>
            <a:ext cx="7416824" cy="3416320"/>
          </a:xfrm>
          <a:prstGeom prst="rect">
            <a:avLst/>
          </a:prstGeom>
        </p:spPr>
        <p:txBody>
          <a:bodyPr wrap="square">
            <a:spAutoFit/>
          </a:bodyPr>
          <a:lstStyle/>
          <a:p>
            <a:pPr marL="285750" indent="-285750">
              <a:buFont typeface="Arial" pitchFamily="34" charset="0"/>
              <a:buChar char="•"/>
            </a:pPr>
            <a:r>
              <a:rPr lang="en-GB" dirty="0"/>
              <a:t>Κατα</a:t>
            </a:r>
            <a:r>
              <a:rPr lang="en-GB" dirty="0" err="1"/>
              <a:t>νόηση</a:t>
            </a:r>
            <a:r>
              <a:rPr lang="en-GB" dirty="0"/>
              <a:t> </a:t>
            </a:r>
            <a:r>
              <a:rPr lang="en-GB" dirty="0" err="1"/>
              <a:t>της</a:t>
            </a:r>
            <a:r>
              <a:rPr lang="en-GB" dirty="0"/>
              <a:t> </a:t>
            </a:r>
            <a:r>
              <a:rPr lang="en-GB" b="1" dirty="0"/>
              <a:t>ανα</a:t>
            </a:r>
            <a:r>
              <a:rPr lang="en-GB" b="1" dirty="0" err="1"/>
              <a:t>γκ</a:t>
            </a:r>
            <a:r>
              <a:rPr lang="en-GB" b="1" dirty="0"/>
              <a:t>αιότητας </a:t>
            </a:r>
            <a:r>
              <a:rPr lang="en-GB" b="1" dirty="0" smtClean="0"/>
              <a:t>αλλαγών</a:t>
            </a:r>
            <a:r>
              <a:rPr lang="el-GR" b="1" dirty="0" smtClean="0"/>
              <a:t> – θα πρέπει να αναγνωρίσουμε την ύπαρξη του προβλήματος.</a:t>
            </a:r>
          </a:p>
          <a:p>
            <a:pPr marL="285750" indent="-285750">
              <a:buFont typeface="Arial" pitchFamily="34" charset="0"/>
              <a:buChar char="•"/>
            </a:pPr>
            <a:r>
              <a:rPr lang="en-GB" b="1" dirty="0" err="1"/>
              <a:t>Προστιθέμενη</a:t>
            </a:r>
            <a:r>
              <a:rPr lang="en-GB" b="1" dirty="0"/>
              <a:t> α</a:t>
            </a:r>
            <a:r>
              <a:rPr lang="en-GB" b="1" dirty="0" err="1"/>
              <a:t>ξί</a:t>
            </a:r>
            <a:r>
              <a:rPr lang="en-GB" b="1" dirty="0"/>
              <a:t>α </a:t>
            </a:r>
            <a:r>
              <a:rPr lang="en-GB" dirty="0" err="1"/>
              <a:t>μετ</a:t>
            </a:r>
            <a:r>
              <a:rPr lang="en-GB" dirty="0"/>
              <a:t>α</a:t>
            </a:r>
            <a:r>
              <a:rPr lang="en-GB" dirty="0" err="1"/>
              <a:t>ρρυθμίσεων</a:t>
            </a:r>
            <a:r>
              <a:rPr lang="en-US" dirty="0"/>
              <a:t> </a:t>
            </a:r>
            <a:endParaRPr lang="el-GR" dirty="0" smtClean="0"/>
          </a:p>
          <a:p>
            <a:pPr marL="285750" indent="-285750">
              <a:buFont typeface="Arial" pitchFamily="34" charset="0"/>
              <a:buChar char="•"/>
            </a:pPr>
            <a:r>
              <a:rPr lang="en-GB" dirty="0" err="1"/>
              <a:t>Πρωτο</a:t>
            </a:r>
            <a:r>
              <a:rPr lang="en-GB" dirty="0"/>
              <a:t>β</a:t>
            </a:r>
            <a:r>
              <a:rPr lang="en-GB" dirty="0" err="1"/>
              <a:t>ουλίες</a:t>
            </a:r>
            <a:r>
              <a:rPr lang="en-GB" dirty="0"/>
              <a:t> </a:t>
            </a:r>
            <a:r>
              <a:rPr lang="en-GB" b="1" dirty="0" err="1"/>
              <a:t>στ</a:t>
            </a:r>
            <a:r>
              <a:rPr lang="en-GB" b="1" dirty="0"/>
              <a:t>α</a:t>
            </a:r>
            <a:r>
              <a:rPr lang="en-GB" b="1" dirty="0" err="1"/>
              <a:t>θερής</a:t>
            </a:r>
            <a:r>
              <a:rPr lang="en-GB" b="1" dirty="0"/>
              <a:t> </a:t>
            </a:r>
            <a:r>
              <a:rPr lang="en-GB" b="1" dirty="0" err="1"/>
              <a:t>υλο</a:t>
            </a:r>
            <a:r>
              <a:rPr lang="en-GB" b="1" dirty="0"/>
              <a:t>π</a:t>
            </a:r>
            <a:r>
              <a:rPr lang="en-GB" b="1" dirty="0" err="1"/>
              <a:t>οίησης</a:t>
            </a:r>
            <a:r>
              <a:rPr lang="en-US" b="1" dirty="0"/>
              <a:t> </a:t>
            </a:r>
            <a:endParaRPr lang="el-GR" b="1" dirty="0" smtClean="0"/>
          </a:p>
          <a:p>
            <a:pPr marL="285750" indent="-285750">
              <a:buFont typeface="Arial" pitchFamily="34" charset="0"/>
              <a:buChar char="•"/>
            </a:pPr>
            <a:r>
              <a:rPr lang="en-US" dirty="0" smtClean="0"/>
              <a:t> </a:t>
            </a:r>
            <a:r>
              <a:rPr lang="en-GB" b="1" dirty="0" err="1"/>
              <a:t>Συνε</a:t>
            </a:r>
            <a:r>
              <a:rPr lang="en-GB" b="1" dirty="0"/>
              <a:t>π</a:t>
            </a:r>
            <a:r>
              <a:rPr lang="en-GB" b="1" dirty="0" err="1"/>
              <a:t>είς</a:t>
            </a:r>
            <a:r>
              <a:rPr lang="en-GB" dirty="0"/>
              <a:t> </a:t>
            </a:r>
            <a:r>
              <a:rPr lang="en-GB" dirty="0" err="1"/>
              <a:t>εκ</a:t>
            </a:r>
            <a:r>
              <a:rPr lang="en-GB" dirty="0"/>
              <a:t>πα</a:t>
            </a:r>
            <a:r>
              <a:rPr lang="en-GB" dirty="0" err="1"/>
              <a:t>ιδευτικές</a:t>
            </a:r>
            <a:r>
              <a:rPr lang="en-GB" dirty="0"/>
              <a:t> π</a:t>
            </a:r>
            <a:r>
              <a:rPr lang="en-GB" dirty="0" err="1"/>
              <a:t>ολιτικές</a:t>
            </a:r>
            <a:r>
              <a:rPr lang="en-GB" dirty="0"/>
              <a:t> (ΕΣΣΕΕΚΑ, ΕΟΠΠ)</a:t>
            </a:r>
            <a:r>
              <a:rPr lang="en-US" dirty="0"/>
              <a:t> </a:t>
            </a:r>
            <a:endParaRPr lang="el-GR" dirty="0" smtClean="0"/>
          </a:p>
          <a:p>
            <a:pPr marL="285750" indent="-285750">
              <a:buFont typeface="Arial" pitchFamily="34" charset="0"/>
              <a:buChar char="•"/>
            </a:pPr>
            <a:r>
              <a:rPr lang="en-GB" b="1" dirty="0" err="1"/>
              <a:t>Α</a:t>
            </a:r>
            <a:r>
              <a:rPr lang="en-GB" b="1" dirty="0"/>
              <a:t>π</a:t>
            </a:r>
            <a:r>
              <a:rPr lang="en-GB" b="1" dirty="0" err="1"/>
              <a:t>οκέντρωση</a:t>
            </a:r>
            <a:r>
              <a:rPr lang="en-GB" b="1" dirty="0"/>
              <a:t> - </a:t>
            </a:r>
            <a:r>
              <a:rPr lang="en-GB" b="1" dirty="0" err="1"/>
              <a:t>συμμετοχή</a:t>
            </a:r>
            <a:r>
              <a:rPr lang="en-US" b="1" dirty="0"/>
              <a:t> </a:t>
            </a:r>
            <a:endParaRPr lang="el-GR" b="1" dirty="0" smtClean="0"/>
          </a:p>
          <a:p>
            <a:pPr marL="285750" indent="-285750">
              <a:buFont typeface="Arial" pitchFamily="34" charset="0"/>
              <a:buChar char="•"/>
            </a:pPr>
            <a:r>
              <a:rPr lang="en-GB" b="1" dirty="0" err="1"/>
              <a:t>Ε</a:t>
            </a:r>
            <a:r>
              <a:rPr lang="en-GB" b="1" dirty="0"/>
              <a:t>π</a:t>
            </a:r>
            <a:r>
              <a:rPr lang="en-GB" b="1" dirty="0" err="1"/>
              <a:t>ικοινωνι</a:t>
            </a:r>
            <a:r>
              <a:rPr lang="en-GB" b="1" dirty="0"/>
              <a:t>α</a:t>
            </a:r>
            <a:r>
              <a:rPr lang="en-GB" b="1" dirty="0" err="1"/>
              <a:t>κή</a:t>
            </a:r>
            <a:r>
              <a:rPr lang="en-GB" b="1" dirty="0"/>
              <a:t> π</a:t>
            </a:r>
            <a:r>
              <a:rPr lang="en-GB" b="1" dirty="0" err="1"/>
              <a:t>ολιτική</a:t>
            </a:r>
            <a:r>
              <a:rPr lang="en-US" b="1" dirty="0"/>
              <a:t> </a:t>
            </a:r>
            <a:endParaRPr lang="el-GR" b="1" dirty="0" smtClean="0"/>
          </a:p>
          <a:p>
            <a:pPr marL="285750" indent="-285750">
              <a:buFont typeface="Arial" pitchFamily="34" charset="0"/>
              <a:buChar char="•"/>
            </a:pPr>
            <a:r>
              <a:rPr lang="en-GB" b="1" dirty="0" err="1"/>
              <a:t>Νομοθετικό</a:t>
            </a:r>
            <a:r>
              <a:rPr lang="en-GB" b="1" dirty="0"/>
              <a:t> π</a:t>
            </a:r>
            <a:r>
              <a:rPr lang="en-GB" b="1" dirty="0" err="1"/>
              <a:t>λ</a:t>
            </a:r>
            <a:r>
              <a:rPr lang="en-GB" b="1" dirty="0"/>
              <a:t>α</a:t>
            </a:r>
            <a:r>
              <a:rPr lang="en-GB" b="1" dirty="0" err="1"/>
              <a:t>ίσιο</a:t>
            </a:r>
            <a:r>
              <a:rPr lang="en-GB" b="1" dirty="0"/>
              <a:t> </a:t>
            </a:r>
            <a:r>
              <a:rPr lang="en-GB" dirty="0"/>
              <a:t>(π</a:t>
            </a:r>
            <a:r>
              <a:rPr lang="en-GB" dirty="0" err="1"/>
              <a:t>ου</a:t>
            </a:r>
            <a:r>
              <a:rPr lang="en-GB" dirty="0"/>
              <a:t> </a:t>
            </a:r>
            <a:r>
              <a:rPr lang="en-GB" b="1" dirty="0" err="1"/>
              <a:t>εφ</a:t>
            </a:r>
            <a:r>
              <a:rPr lang="en-GB" b="1" dirty="0"/>
              <a:t>α</a:t>
            </a:r>
            <a:r>
              <a:rPr lang="en-GB" b="1" dirty="0" err="1"/>
              <a:t>ρμόζετ</a:t>
            </a:r>
            <a:r>
              <a:rPr lang="en-GB" b="1" dirty="0"/>
              <a:t>α</a:t>
            </a:r>
            <a:r>
              <a:rPr lang="en-GB" b="1" dirty="0" err="1"/>
              <a:t>ι</a:t>
            </a:r>
            <a:r>
              <a:rPr lang="en-GB" dirty="0"/>
              <a:t>)</a:t>
            </a:r>
            <a:r>
              <a:rPr lang="en-US" dirty="0"/>
              <a:t> </a:t>
            </a:r>
            <a:endParaRPr lang="el-GR" dirty="0" smtClean="0"/>
          </a:p>
          <a:p>
            <a:pPr marL="285750" indent="-285750">
              <a:buFont typeface="Arial" pitchFamily="34" charset="0"/>
              <a:buChar char="•"/>
            </a:pPr>
            <a:r>
              <a:rPr lang="el-GR" b="1" dirty="0"/>
              <a:t>Διάθεση πόρων</a:t>
            </a:r>
            <a:endParaRPr lang="en-US" b="1" dirty="0"/>
          </a:p>
          <a:p>
            <a:pPr marL="285750" indent="-285750">
              <a:buFont typeface="Arial" pitchFamily="34" charset="0"/>
              <a:buChar char="•"/>
            </a:pPr>
            <a:r>
              <a:rPr lang="en-GB" dirty="0" err="1"/>
              <a:t>Στροφή</a:t>
            </a:r>
            <a:r>
              <a:rPr lang="en-GB" dirty="0"/>
              <a:t> </a:t>
            </a:r>
            <a:r>
              <a:rPr lang="en-GB" dirty="0" err="1"/>
              <a:t>στις</a:t>
            </a:r>
            <a:r>
              <a:rPr lang="en-GB" dirty="0"/>
              <a:t> </a:t>
            </a:r>
            <a:r>
              <a:rPr lang="en-GB" b="1" dirty="0"/>
              <a:t>α</a:t>
            </a:r>
            <a:r>
              <a:rPr lang="en-GB" b="1" dirty="0" err="1"/>
              <a:t>νάγκες</a:t>
            </a:r>
            <a:r>
              <a:rPr lang="en-GB" b="1" dirty="0"/>
              <a:t> </a:t>
            </a:r>
            <a:r>
              <a:rPr lang="en-GB" b="1" dirty="0" err="1"/>
              <a:t>της</a:t>
            </a:r>
            <a:r>
              <a:rPr lang="en-GB" b="1" dirty="0"/>
              <a:t> α</a:t>
            </a:r>
            <a:r>
              <a:rPr lang="en-GB" b="1" dirty="0" err="1"/>
              <a:t>γοράς</a:t>
            </a:r>
            <a:r>
              <a:rPr lang="en-GB" b="1" dirty="0"/>
              <a:t> </a:t>
            </a:r>
            <a:r>
              <a:rPr lang="en-GB" b="1" dirty="0" err="1"/>
              <a:t>εργ</a:t>
            </a:r>
            <a:r>
              <a:rPr lang="en-GB" b="1" dirty="0"/>
              <a:t>ασίας</a:t>
            </a:r>
            <a:r>
              <a:rPr lang="en-US" b="1" dirty="0"/>
              <a:t> </a:t>
            </a:r>
            <a:r>
              <a:rPr lang="el-GR" dirty="0" smtClean="0"/>
              <a:t>(ανοιχτή αγορά που θα προστατεύει τον πολίτη και όχι τις θέσεις)</a:t>
            </a:r>
          </a:p>
          <a:p>
            <a:endParaRPr lang="en-US" dirty="0"/>
          </a:p>
        </p:txBody>
      </p:sp>
      <p:sp>
        <p:nvSpPr>
          <p:cNvPr id="5" name="Text Box 71"/>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spTree>
    <p:extLst>
      <p:ext uri="{BB962C8B-B14F-4D97-AF65-F5344CB8AC3E}">
        <p14:creationId xmlns:p14="http://schemas.microsoft.com/office/powerpoint/2010/main" val="1662599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8F7D01B5-8D2F-4002-B98B-776382B84BB4}" type="slidenum">
              <a:rPr lang="en-GB" smtClean="0"/>
              <a:pPr>
                <a:defRPr/>
              </a:pPr>
              <a:t>28</a:t>
            </a:fld>
            <a:endParaRPr lang="en-GB"/>
          </a:p>
        </p:txBody>
      </p:sp>
      <p:sp>
        <p:nvSpPr>
          <p:cNvPr id="3" name="Rectangle 2"/>
          <p:cNvSpPr/>
          <p:nvPr/>
        </p:nvSpPr>
        <p:spPr>
          <a:xfrm>
            <a:off x="971600" y="1052736"/>
            <a:ext cx="7128792" cy="1200329"/>
          </a:xfrm>
          <a:prstGeom prst="rect">
            <a:avLst/>
          </a:prstGeom>
        </p:spPr>
        <p:txBody>
          <a:bodyPr wrap="square">
            <a:spAutoFit/>
          </a:bodyPr>
          <a:lstStyle/>
          <a:p>
            <a:r>
              <a:rPr lang="el-GR" sz="3600" b="1" dirty="0">
                <a:solidFill>
                  <a:schemeClr val="accent2"/>
                </a:solidFill>
                <a:latin typeface="Calibri" pitchFamily="34" charset="0"/>
              </a:rPr>
              <a:t>Ανοικτή μέθοδος συντονισμού – η Ευρωπαϊκή πίεση</a:t>
            </a:r>
            <a:endParaRPr lang="en-US" sz="3600" b="1" dirty="0">
              <a:solidFill>
                <a:schemeClr val="accent2"/>
              </a:solidFill>
              <a:latin typeface="Calibri" pitchFamily="34" charset="0"/>
            </a:endParaRPr>
          </a:p>
        </p:txBody>
      </p:sp>
      <p:sp>
        <p:nvSpPr>
          <p:cNvPr id="4" name="Rectangle 3"/>
          <p:cNvSpPr/>
          <p:nvPr/>
        </p:nvSpPr>
        <p:spPr>
          <a:xfrm>
            <a:off x="467544" y="2420888"/>
            <a:ext cx="5040560" cy="3416320"/>
          </a:xfrm>
          <a:prstGeom prst="rect">
            <a:avLst/>
          </a:prstGeom>
        </p:spPr>
        <p:txBody>
          <a:bodyPr wrap="square">
            <a:spAutoFit/>
          </a:bodyPr>
          <a:lstStyle/>
          <a:p>
            <a:r>
              <a:rPr lang="el-GR" dirty="0"/>
              <a:t>Η </a:t>
            </a:r>
            <a:r>
              <a:rPr lang="el-GR" b="1" dirty="0"/>
              <a:t>κοινή προσπάθεια</a:t>
            </a:r>
            <a:r>
              <a:rPr lang="el-GR" dirty="0"/>
              <a:t> και οι </a:t>
            </a:r>
            <a:r>
              <a:rPr lang="el-GR" b="1" dirty="0"/>
              <a:t>διαφανείς διαδικασίες </a:t>
            </a:r>
            <a:r>
              <a:rPr lang="el-GR" dirty="0" smtClean="0"/>
              <a:t>δείχνουν </a:t>
            </a:r>
            <a:r>
              <a:rPr lang="el-GR" dirty="0"/>
              <a:t>τις μεγάλες διαφορές στο βαθμό προόδου ανάμεσα στις χώρες. Αυτή ακριβώς </a:t>
            </a:r>
            <a:r>
              <a:rPr lang="el-GR" b="1" dirty="0"/>
              <a:t>η διαφάνεια και σύγκριση </a:t>
            </a:r>
            <a:r>
              <a:rPr lang="el-GR" dirty="0"/>
              <a:t>είναι και η </a:t>
            </a:r>
            <a:r>
              <a:rPr lang="el-GR" b="1" dirty="0"/>
              <a:t>ελπίδα</a:t>
            </a:r>
            <a:r>
              <a:rPr lang="el-GR" dirty="0"/>
              <a:t> ότι και η Ελλάδα παρά τις όποιες παλινωδίες και καθυστερήσεις θα καταφέρει να πραγματοποιήσει τις απαραίτητες </a:t>
            </a:r>
            <a:r>
              <a:rPr lang="el-GR" dirty="0" smtClean="0"/>
              <a:t>αλλαγές.</a:t>
            </a:r>
          </a:p>
          <a:p>
            <a:r>
              <a:rPr lang="el-GR" dirty="0"/>
              <a:t>Αυτό το φαινόμενο </a:t>
            </a:r>
            <a:r>
              <a:rPr lang="el-GR" b="1" dirty="0"/>
              <a:t>«τραβάω και σπρώχνω» </a:t>
            </a:r>
            <a:r>
              <a:rPr lang="el-GR" dirty="0"/>
              <a:t>(</a:t>
            </a:r>
            <a:r>
              <a:rPr lang="en-US" dirty="0"/>
              <a:t>pull and push</a:t>
            </a:r>
            <a:r>
              <a:rPr lang="el-GR" dirty="0"/>
              <a:t>) είναι η </a:t>
            </a:r>
            <a:r>
              <a:rPr lang="el-GR" b="1" dirty="0"/>
              <a:t>κινητήρια δύναμη των αλλαγών</a:t>
            </a:r>
            <a:r>
              <a:rPr lang="el-GR" dirty="0"/>
              <a:t>, των ήπιων αλλαγών που κατευθύνονται από συστάσεις και όχι οδηγίες. </a:t>
            </a:r>
            <a:endParaRPr lang="en-US" dirty="0"/>
          </a:p>
        </p:txBody>
      </p:sp>
      <p:pic>
        <p:nvPicPr>
          <p:cNvPr id="5" name="Picture 2" descr="C:\Users\lzah\AppData\Local\Microsoft\Windows\Temporary Internet Files\Content.IE5\5M0CV2TI\MP9004095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369032" y="2487952"/>
            <a:ext cx="3901440" cy="261518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1"/>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spTree>
    <p:extLst>
      <p:ext uri="{BB962C8B-B14F-4D97-AF65-F5344CB8AC3E}">
        <p14:creationId xmlns:p14="http://schemas.microsoft.com/office/powerpoint/2010/main" val="3700419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8F7D01B5-8D2F-4002-B98B-776382B84BB4}" type="slidenum">
              <a:rPr lang="en-GB" smtClean="0"/>
              <a:pPr>
                <a:defRPr/>
              </a:pPr>
              <a:t>29</a:t>
            </a:fld>
            <a:endParaRPr lang="en-GB"/>
          </a:p>
        </p:txBody>
      </p:sp>
      <p:sp>
        <p:nvSpPr>
          <p:cNvPr id="3" name="Rectangle 2"/>
          <p:cNvSpPr/>
          <p:nvPr/>
        </p:nvSpPr>
        <p:spPr>
          <a:xfrm>
            <a:off x="338510" y="980727"/>
            <a:ext cx="8805490" cy="646331"/>
          </a:xfrm>
          <a:prstGeom prst="rect">
            <a:avLst/>
          </a:prstGeom>
        </p:spPr>
        <p:txBody>
          <a:bodyPr wrap="none">
            <a:spAutoFit/>
          </a:bodyPr>
          <a:lstStyle/>
          <a:p>
            <a:r>
              <a:rPr lang="el-GR" sz="3600" b="1" dirty="0">
                <a:solidFill>
                  <a:schemeClr val="accent2"/>
                </a:solidFill>
                <a:latin typeface="Calibri" pitchFamily="34" charset="0"/>
              </a:rPr>
              <a:t>Κουλτούρα διακυβέρνησης και συνεργασίας</a:t>
            </a:r>
            <a:endParaRPr lang="en-US" sz="3600" b="1" dirty="0">
              <a:solidFill>
                <a:schemeClr val="accent2"/>
              </a:solidFill>
              <a:latin typeface="Calibri" pitchFamily="34" charset="0"/>
            </a:endParaRPr>
          </a:p>
        </p:txBody>
      </p:sp>
      <p:sp>
        <p:nvSpPr>
          <p:cNvPr id="4" name="Rectangle 3"/>
          <p:cNvSpPr/>
          <p:nvPr/>
        </p:nvSpPr>
        <p:spPr>
          <a:xfrm>
            <a:off x="107504" y="1772816"/>
            <a:ext cx="5904656" cy="4093428"/>
          </a:xfrm>
          <a:prstGeom prst="rect">
            <a:avLst/>
          </a:prstGeom>
        </p:spPr>
        <p:txBody>
          <a:bodyPr wrap="square">
            <a:spAutoFit/>
          </a:bodyPr>
          <a:lstStyle/>
          <a:p>
            <a:r>
              <a:rPr lang="el-GR" sz="2000" dirty="0">
                <a:latin typeface="Calibri" pitchFamily="34" charset="0"/>
              </a:rPr>
              <a:t>Η εφαρμογή των </a:t>
            </a:r>
            <a:r>
              <a:rPr lang="el-GR" sz="2000" dirty="0" smtClean="0">
                <a:latin typeface="Calibri" pitchFamily="34" charset="0"/>
              </a:rPr>
              <a:t>ΜΑ θα </a:t>
            </a:r>
            <a:r>
              <a:rPr lang="el-GR" sz="2000" dirty="0">
                <a:latin typeface="Calibri" pitchFamily="34" charset="0"/>
              </a:rPr>
              <a:t>επιτρέψει την αποδοχή μιας </a:t>
            </a:r>
            <a:r>
              <a:rPr lang="el-GR" sz="2000" b="1" dirty="0">
                <a:latin typeface="Calibri" pitchFamily="34" charset="0"/>
              </a:rPr>
              <a:t>ευρύτερης θεώρησης της μάθησης </a:t>
            </a:r>
            <a:r>
              <a:rPr lang="el-GR" sz="2000" dirty="0">
                <a:latin typeface="Calibri" pitchFamily="34" charset="0"/>
              </a:rPr>
              <a:t>και θα ενισχύσει την </a:t>
            </a:r>
            <a:r>
              <a:rPr lang="el-GR" sz="2000" b="1" dirty="0">
                <a:latin typeface="Calibri" pitchFamily="34" charset="0"/>
              </a:rPr>
              <a:t>κουλτούρα</a:t>
            </a:r>
            <a:r>
              <a:rPr lang="el-GR" sz="2000" dirty="0">
                <a:latin typeface="Calibri" pitchFamily="34" charset="0"/>
              </a:rPr>
              <a:t> και </a:t>
            </a:r>
            <a:r>
              <a:rPr lang="el-GR" sz="2000" b="1" dirty="0">
                <a:latin typeface="Calibri" pitchFamily="34" charset="0"/>
              </a:rPr>
              <a:t>ανάγκη</a:t>
            </a:r>
            <a:r>
              <a:rPr lang="el-GR" sz="2000" dirty="0">
                <a:latin typeface="Calibri" pitchFamily="34" charset="0"/>
              </a:rPr>
              <a:t> </a:t>
            </a:r>
            <a:r>
              <a:rPr lang="el-GR" sz="2000" b="1" dirty="0">
                <a:latin typeface="Calibri" pitchFamily="34" charset="0"/>
              </a:rPr>
              <a:t>συνεργασίας</a:t>
            </a:r>
            <a:r>
              <a:rPr lang="el-GR" sz="2000" dirty="0">
                <a:latin typeface="Calibri" pitchFamily="34" charset="0"/>
              </a:rPr>
              <a:t> του κόσμου της μάθησης με εκείνον της </a:t>
            </a:r>
            <a:r>
              <a:rPr lang="el-GR" sz="2000" b="1" dirty="0">
                <a:latin typeface="Calibri" pitchFamily="34" charset="0"/>
              </a:rPr>
              <a:t>αγοράς</a:t>
            </a:r>
            <a:r>
              <a:rPr lang="el-GR" sz="2000" dirty="0" smtClean="0">
                <a:latin typeface="Calibri" pitchFamily="34" charset="0"/>
              </a:rPr>
              <a:t>.</a:t>
            </a:r>
          </a:p>
          <a:p>
            <a:r>
              <a:rPr lang="el-GR" sz="2000" dirty="0" smtClean="0">
                <a:latin typeface="Calibri" pitchFamily="34" charset="0"/>
              </a:rPr>
              <a:t>Η </a:t>
            </a:r>
            <a:r>
              <a:rPr lang="el-GR" sz="2000" dirty="0">
                <a:latin typeface="Calibri" pitchFamily="34" charset="0"/>
              </a:rPr>
              <a:t>στροφή </a:t>
            </a:r>
            <a:r>
              <a:rPr lang="el-GR" sz="2000" dirty="0" smtClean="0">
                <a:latin typeface="Calibri" pitchFamily="34" charset="0"/>
              </a:rPr>
              <a:t>θα </a:t>
            </a:r>
            <a:r>
              <a:rPr lang="el-GR" sz="2000" dirty="0">
                <a:latin typeface="Calibri" pitchFamily="34" charset="0"/>
              </a:rPr>
              <a:t>προκαλέσει ουσιαστικές αλλαγές στον τρόπο </a:t>
            </a:r>
            <a:r>
              <a:rPr lang="el-GR" sz="2000" b="1" dirty="0">
                <a:latin typeface="Calibri" pitchFamily="34" charset="0"/>
              </a:rPr>
              <a:t>διακυβέρνησης των συστημάτων εκπαίδευσης και κατάρτισης</a:t>
            </a:r>
            <a:r>
              <a:rPr lang="el-GR" sz="2000" dirty="0">
                <a:latin typeface="Calibri" pitchFamily="34" charset="0"/>
              </a:rPr>
              <a:t> </a:t>
            </a:r>
            <a:r>
              <a:rPr lang="en-US" sz="2000" dirty="0" smtClean="0">
                <a:latin typeface="Calibri" pitchFamily="34" charset="0"/>
              </a:rPr>
              <a:t>(</a:t>
            </a:r>
            <a:r>
              <a:rPr lang="el-GR" sz="2000" dirty="0" smtClean="0">
                <a:latin typeface="Calibri" pitchFamily="34" charset="0"/>
              </a:rPr>
              <a:t>ενεργός </a:t>
            </a:r>
            <a:r>
              <a:rPr lang="el-GR" sz="2000" b="1" dirty="0">
                <a:latin typeface="Calibri" pitchFamily="34" charset="0"/>
              </a:rPr>
              <a:t>συμμετοχή</a:t>
            </a:r>
            <a:r>
              <a:rPr lang="el-GR" sz="2000" dirty="0">
                <a:latin typeface="Calibri" pitchFamily="34" charset="0"/>
              </a:rPr>
              <a:t> όλων των συναρμόδιων φορέων σε όλα τα </a:t>
            </a:r>
            <a:r>
              <a:rPr lang="el-GR" sz="2000" dirty="0" smtClean="0">
                <a:latin typeface="Calibri" pitchFamily="34" charset="0"/>
              </a:rPr>
              <a:t>επίπεδα</a:t>
            </a:r>
            <a:r>
              <a:rPr lang="en-US" sz="2000" dirty="0" smtClean="0">
                <a:latin typeface="Calibri" pitchFamily="34" charset="0"/>
              </a:rPr>
              <a:t>,</a:t>
            </a:r>
            <a:r>
              <a:rPr lang="el-GR" sz="2000" dirty="0" smtClean="0">
                <a:latin typeface="Calibri" pitchFamily="34" charset="0"/>
              </a:rPr>
              <a:t> αποκέντρωση</a:t>
            </a:r>
            <a:r>
              <a:rPr lang="en-US" sz="2000" dirty="0">
                <a:latin typeface="Calibri" pitchFamily="34" charset="0"/>
              </a:rPr>
              <a:t> </a:t>
            </a:r>
            <a:r>
              <a:rPr lang="el-GR" sz="2000" dirty="0">
                <a:latin typeface="Calibri" pitchFamily="34" charset="0"/>
              </a:rPr>
              <a:t>δ</a:t>
            </a:r>
            <a:r>
              <a:rPr lang="el-GR" sz="2000" dirty="0" smtClean="0">
                <a:latin typeface="Calibri" pitchFamily="34" charset="0"/>
              </a:rPr>
              <a:t>εδομένης </a:t>
            </a:r>
            <a:r>
              <a:rPr lang="el-GR" sz="2000" dirty="0">
                <a:latin typeface="Calibri" pitchFamily="34" charset="0"/>
              </a:rPr>
              <a:t>της ανάγκης για προγράμματα σπουδών σε μορφή </a:t>
            </a:r>
            <a:r>
              <a:rPr lang="el-GR" sz="2000" b="1" dirty="0">
                <a:latin typeface="Calibri" pitchFamily="34" charset="0"/>
              </a:rPr>
              <a:t>ψηφίδων</a:t>
            </a:r>
            <a:r>
              <a:rPr lang="el-GR" sz="2000" dirty="0">
                <a:latin typeface="Calibri" pitchFamily="34" charset="0"/>
              </a:rPr>
              <a:t> προσαρμοσμένων στις ανάγκες των φορέων παροχής αλλά και των αναγκών της αγοράς </a:t>
            </a:r>
            <a:r>
              <a:rPr lang="el-GR" sz="2000" dirty="0" smtClean="0">
                <a:latin typeface="Calibri" pitchFamily="34" charset="0"/>
              </a:rPr>
              <a:t>εργασίας). </a:t>
            </a:r>
            <a:endParaRPr lang="el-GR" sz="2000" dirty="0">
              <a:latin typeface="Calibri" pitchFamily="34" charset="0"/>
            </a:endParaRPr>
          </a:p>
          <a:p>
            <a:r>
              <a:rPr lang="el-GR" sz="2000" dirty="0" smtClean="0">
                <a:latin typeface="Calibri" pitchFamily="34" charset="0"/>
              </a:rPr>
              <a:t>Ο </a:t>
            </a:r>
            <a:r>
              <a:rPr lang="el-GR" sz="2000" b="1" dirty="0" smtClean="0">
                <a:latin typeface="Calibri" pitchFamily="34" charset="0"/>
              </a:rPr>
              <a:t>χρόνος</a:t>
            </a:r>
            <a:r>
              <a:rPr lang="el-GR" sz="2000" dirty="0" smtClean="0">
                <a:latin typeface="Calibri" pitchFamily="34" charset="0"/>
              </a:rPr>
              <a:t> που πιέζει...</a:t>
            </a:r>
            <a:endParaRPr lang="en-US" sz="2000" dirty="0">
              <a:latin typeface="Calibri" pitchFamily="34" charset="0"/>
            </a:endParaRPr>
          </a:p>
        </p:txBody>
      </p:sp>
      <p:sp>
        <p:nvSpPr>
          <p:cNvPr id="6" name="Text Box 71"/>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pic>
        <p:nvPicPr>
          <p:cNvPr id="4100" name="Picture 4" descr="C:\Users\lzah\AppData\Local\Microsoft\Windows\Temporary Internet Files\Content.IE5\5M0CV2TI\MP9004491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204864"/>
            <a:ext cx="3038470" cy="303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19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8D56AC6F-3799-4994-8434-4EDEF7180DD8}" type="slidenum">
              <a:rPr lang="en-GB" smtClean="0"/>
              <a:pPr>
                <a:defRPr/>
              </a:pPr>
              <a:t>3</a:t>
            </a:fld>
            <a:endParaRPr lang="en-GB"/>
          </a:p>
        </p:txBody>
      </p:sp>
      <p:pic>
        <p:nvPicPr>
          <p:cNvPr id="5" name="Picture 4" descr="124904589635355940_QeNPvhIk_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139" y="1136625"/>
            <a:ext cx="7035800" cy="4699000"/>
          </a:xfrm>
          <a:prstGeom prst="rect">
            <a:avLst/>
          </a:prstGeom>
        </p:spPr>
      </p:pic>
      <p:sp>
        <p:nvSpPr>
          <p:cNvPr id="6" name="Rectangle 5"/>
          <p:cNvSpPr/>
          <p:nvPr/>
        </p:nvSpPr>
        <p:spPr>
          <a:xfrm>
            <a:off x="6948264" y="5229200"/>
            <a:ext cx="1020460" cy="389280"/>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ext Box 6"/>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7" name="Rectangle 6"/>
          <p:cNvSpPr/>
          <p:nvPr/>
        </p:nvSpPr>
        <p:spPr>
          <a:xfrm>
            <a:off x="1188170" y="4566245"/>
            <a:ext cx="1512168" cy="1109360"/>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p:cNvSpPr/>
          <p:nvPr/>
        </p:nvSpPr>
        <p:spPr>
          <a:xfrm>
            <a:off x="468090" y="1556792"/>
            <a:ext cx="2232248" cy="1477328"/>
          </a:xfrm>
          <a:prstGeom prst="rect">
            <a:avLst/>
          </a:prstGeom>
        </p:spPr>
        <p:txBody>
          <a:bodyPr wrap="square">
            <a:spAutoFit/>
          </a:bodyPr>
          <a:lstStyle/>
          <a:p>
            <a:r>
              <a:rPr lang="el-GR" b="1" dirty="0" smtClean="0">
                <a:latin typeface="Calibri" pitchFamily="34" charset="0"/>
              </a:rPr>
              <a:t>Στο μέλλον η τοπική ζήτηση θα διαμορφώνει την παγκόσμια προσφορά</a:t>
            </a:r>
            <a:endParaRPr lang="en-GB" b="1" dirty="0">
              <a:latin typeface="Calibri" pitchFamily="34" charset="0"/>
            </a:endParaRPr>
          </a:p>
        </p:txBody>
      </p:sp>
    </p:spTree>
    <p:extLst>
      <p:ext uri="{BB962C8B-B14F-4D97-AF65-F5344CB8AC3E}">
        <p14:creationId xmlns:p14="http://schemas.microsoft.com/office/powerpoint/2010/main" val="3863790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8F7D01B5-8D2F-4002-B98B-776382B84BB4}" type="slidenum">
              <a:rPr lang="en-GB" smtClean="0"/>
              <a:pPr>
                <a:defRPr/>
              </a:pPr>
              <a:t>30</a:t>
            </a:fld>
            <a:endParaRPr lang="en-GB"/>
          </a:p>
        </p:txBody>
      </p:sp>
      <p:sp>
        <p:nvSpPr>
          <p:cNvPr id="3" name="Rectangle 2"/>
          <p:cNvSpPr/>
          <p:nvPr/>
        </p:nvSpPr>
        <p:spPr>
          <a:xfrm>
            <a:off x="338510" y="980728"/>
            <a:ext cx="7133759" cy="646331"/>
          </a:xfrm>
          <a:prstGeom prst="rect">
            <a:avLst/>
          </a:prstGeom>
        </p:spPr>
        <p:txBody>
          <a:bodyPr wrap="none">
            <a:spAutoFit/>
          </a:bodyPr>
          <a:lstStyle/>
          <a:p>
            <a:r>
              <a:rPr lang="el-GR" sz="3600" b="1" dirty="0" smtClean="0">
                <a:solidFill>
                  <a:schemeClr val="accent2"/>
                </a:solidFill>
                <a:latin typeface="Calibri" pitchFamily="34" charset="0"/>
              </a:rPr>
              <a:t>Πρωτοβουλία Δήμου Θεσσαλονίκης</a:t>
            </a:r>
            <a:endParaRPr lang="en-US" sz="3600" b="1" dirty="0">
              <a:solidFill>
                <a:schemeClr val="accent2"/>
              </a:solidFill>
              <a:latin typeface="Calibri" pitchFamily="34" charset="0"/>
            </a:endParaRPr>
          </a:p>
        </p:txBody>
      </p:sp>
      <p:sp>
        <p:nvSpPr>
          <p:cNvPr id="4" name="Rectangle 3"/>
          <p:cNvSpPr/>
          <p:nvPr/>
        </p:nvSpPr>
        <p:spPr>
          <a:xfrm>
            <a:off x="395536" y="2420888"/>
            <a:ext cx="5472608" cy="3477875"/>
          </a:xfrm>
          <a:prstGeom prst="rect">
            <a:avLst/>
          </a:prstGeom>
        </p:spPr>
        <p:txBody>
          <a:bodyPr wrap="square">
            <a:spAutoFit/>
          </a:bodyPr>
          <a:lstStyle/>
          <a:p>
            <a:r>
              <a:rPr lang="el-GR" sz="2000" dirty="0" smtClean="0">
                <a:latin typeface="Calibri" pitchFamily="34" charset="0"/>
              </a:rPr>
              <a:t>Σύστημα διάγνωσης των αναγκών σε </a:t>
            </a:r>
            <a:r>
              <a:rPr lang="el-GR" sz="2000" b="1" dirty="0" smtClean="0">
                <a:latin typeface="Calibri" pitchFamily="34" charset="0"/>
              </a:rPr>
              <a:t>τοπικό επίπεδο</a:t>
            </a:r>
          </a:p>
          <a:p>
            <a:r>
              <a:rPr lang="el-GR" sz="2000" b="1" dirty="0" smtClean="0">
                <a:latin typeface="Calibri" pitchFamily="34" charset="0"/>
              </a:rPr>
              <a:t>Εξορθολογισμός</a:t>
            </a:r>
            <a:r>
              <a:rPr lang="el-GR" sz="2000" dirty="0" smtClean="0">
                <a:latin typeface="Calibri" pitchFamily="34" charset="0"/>
              </a:rPr>
              <a:t> σε επίπεδο φορέων και προγραμμάτων</a:t>
            </a:r>
          </a:p>
          <a:p>
            <a:r>
              <a:rPr lang="el-GR" sz="2000" b="1" dirty="0" smtClean="0">
                <a:latin typeface="Calibri" pitchFamily="34" charset="0"/>
              </a:rPr>
              <a:t>Πιλοτικές δράσεις</a:t>
            </a:r>
          </a:p>
          <a:p>
            <a:r>
              <a:rPr lang="el-GR" sz="2000" b="1" dirty="0" smtClean="0">
                <a:latin typeface="Calibri" pitchFamily="34" charset="0"/>
              </a:rPr>
              <a:t>Αλλαγή</a:t>
            </a:r>
            <a:r>
              <a:rPr lang="el-GR" sz="2000" dirty="0" smtClean="0">
                <a:latin typeface="Calibri" pitchFamily="34" charset="0"/>
              </a:rPr>
              <a:t> στη σχέση με το κεντρικό σύστημα διακυβέρνησης</a:t>
            </a:r>
          </a:p>
          <a:p>
            <a:r>
              <a:rPr lang="el-GR" sz="2000" b="1" dirty="0" smtClean="0">
                <a:latin typeface="Calibri" pitchFamily="34" charset="0"/>
              </a:rPr>
              <a:t>Πρότυπα, προγράμματα, αξιολόγηση, πιστοποίηση</a:t>
            </a:r>
          </a:p>
          <a:p>
            <a:endParaRPr lang="el-GR" sz="2000" dirty="0">
              <a:latin typeface="Calibri" pitchFamily="34" charset="0"/>
            </a:endParaRPr>
          </a:p>
          <a:p>
            <a:r>
              <a:rPr lang="el-GR" sz="2000" dirty="0" smtClean="0">
                <a:latin typeface="Calibri" pitchFamily="34" charset="0"/>
              </a:rPr>
              <a:t>Ο </a:t>
            </a:r>
            <a:r>
              <a:rPr lang="el-GR" sz="2000" b="1" dirty="0" smtClean="0">
                <a:latin typeface="Calibri" pitchFamily="34" charset="0"/>
              </a:rPr>
              <a:t>χρόνος</a:t>
            </a:r>
            <a:r>
              <a:rPr lang="el-GR" sz="2000" dirty="0" smtClean="0">
                <a:latin typeface="Calibri" pitchFamily="34" charset="0"/>
              </a:rPr>
              <a:t> που πιέζει...</a:t>
            </a:r>
            <a:endParaRPr lang="en-US" sz="2000" dirty="0">
              <a:latin typeface="Calibri" pitchFamily="34" charset="0"/>
            </a:endParaRPr>
          </a:p>
        </p:txBody>
      </p:sp>
      <p:sp>
        <p:nvSpPr>
          <p:cNvPr id="5" name="Text Box 71"/>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pic>
        <p:nvPicPr>
          <p:cNvPr id="6" name="Picture 5" descr="C:\Users\lzah\AppData\Local\Microsoft\Windows\Temporary Internet Files\Content.IE5\9RBUGB8C\MP9004015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708920"/>
            <a:ext cx="3027807" cy="223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42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685800" y="2130425"/>
            <a:ext cx="7772400" cy="1470025"/>
          </a:xfrm>
        </p:spPr>
        <p:txBody>
          <a:bodyPr/>
          <a:lstStyle/>
          <a:p>
            <a:endParaRPr lang="el-GR" smtClean="0"/>
          </a:p>
        </p:txBody>
      </p:sp>
      <p:sp>
        <p:nvSpPr>
          <p:cNvPr id="24579" name="Rectangle 3"/>
          <p:cNvSpPr>
            <a:spLocks noGrp="1" noChangeArrowheads="1"/>
          </p:cNvSpPr>
          <p:nvPr>
            <p:ph type="subTitle" idx="4294967295"/>
          </p:nvPr>
        </p:nvSpPr>
        <p:spPr>
          <a:xfrm>
            <a:off x="1371600" y="3886200"/>
            <a:ext cx="6400800" cy="1752600"/>
          </a:xfrm>
        </p:spPr>
        <p:txBody>
          <a:bodyPr/>
          <a:lstStyle/>
          <a:p>
            <a:pPr marL="0" indent="0" algn="ctr">
              <a:buFontTx/>
              <a:buNone/>
            </a:pPr>
            <a:endParaRPr lang="el-GR" smtClean="0"/>
          </a:p>
        </p:txBody>
      </p:sp>
      <p:pic>
        <p:nvPicPr>
          <p:cNvPr id="24580" name="Picture 4" descr="ppt-screen_europe da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588"/>
            <a:ext cx="915035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idx="4294967295"/>
          </p:nvPr>
        </p:nvSpPr>
        <p:spPr>
          <a:xfrm>
            <a:off x="395288" y="836613"/>
            <a:ext cx="8229600" cy="1143000"/>
          </a:xfrm>
        </p:spPr>
        <p:txBody>
          <a:bodyPr/>
          <a:lstStyle/>
          <a:p>
            <a:r>
              <a:rPr lang="en-GB" sz="3600" b="1" dirty="0" smtClean="0">
                <a:solidFill>
                  <a:schemeClr val="accent2"/>
                </a:solidFill>
                <a:latin typeface="Calibri" pitchFamily="34" charset="0"/>
              </a:rPr>
              <a:t>H </a:t>
            </a:r>
            <a:r>
              <a:rPr lang="el-GR" sz="3600" b="1" dirty="0" smtClean="0">
                <a:solidFill>
                  <a:schemeClr val="accent2"/>
                </a:solidFill>
                <a:latin typeface="Calibri" pitchFamily="34" charset="0"/>
              </a:rPr>
              <a:t>Ευρώπη στα χρόνια της κρίσης</a:t>
            </a:r>
            <a:endParaRPr lang="en-GB" sz="3600" b="1" dirty="0" smtClean="0">
              <a:solidFill>
                <a:schemeClr val="accent2"/>
              </a:solidFill>
              <a:latin typeface="Calibri" pitchFamily="34" charset="0"/>
            </a:endParaRPr>
          </a:p>
        </p:txBody>
      </p:sp>
      <p:sp>
        <p:nvSpPr>
          <p:cNvPr id="268291" name="Rectangle 3"/>
          <p:cNvSpPr>
            <a:spLocks noGrp="1" noChangeArrowheads="1"/>
          </p:cNvSpPr>
          <p:nvPr>
            <p:ph type="body" idx="4294967295"/>
          </p:nvPr>
        </p:nvSpPr>
        <p:spPr>
          <a:xfrm>
            <a:off x="179388" y="1989138"/>
            <a:ext cx="5472112" cy="3960812"/>
          </a:xfrm>
        </p:spPr>
        <p:txBody>
          <a:bodyPr/>
          <a:lstStyle/>
          <a:p>
            <a:pPr marL="0" indent="0">
              <a:buFontTx/>
              <a:buNone/>
            </a:pPr>
            <a:r>
              <a:rPr lang="el-GR" sz="1800" dirty="0" smtClean="0">
                <a:latin typeface="Calibri" pitchFamily="34" charset="0"/>
              </a:rPr>
              <a:t>Η Ευρώπη, εν μέσω κρίσης, αντιμετωπίζει τεράστιες </a:t>
            </a:r>
            <a:r>
              <a:rPr lang="el-GR" sz="1800" b="1" dirty="0" smtClean="0">
                <a:latin typeface="Calibri" pitchFamily="34" charset="0"/>
              </a:rPr>
              <a:t>κοινωνικοοικονομικές και δημογραφικές προκλήσεις</a:t>
            </a:r>
            <a:r>
              <a:rPr lang="el-GR" sz="1800" dirty="0" smtClean="0">
                <a:latin typeface="Calibri" pitchFamily="34" charset="0"/>
              </a:rPr>
              <a:t> που συνδέονται με τη γήρανση του πληθυσμού, το μεγάλο αριθμό ενηλίκων με χαμηλή ειδίκευση και τα υψηλά ποσοστά ανεργίας των νέων. </a:t>
            </a:r>
          </a:p>
          <a:p>
            <a:pPr marL="0" indent="0">
              <a:buFontTx/>
              <a:buNone/>
            </a:pPr>
            <a:endParaRPr lang="el-GR" sz="1800" dirty="0" smtClean="0">
              <a:latin typeface="Calibri" pitchFamily="34" charset="0"/>
            </a:endParaRPr>
          </a:p>
          <a:p>
            <a:pPr marL="0" indent="0">
              <a:buFontTx/>
              <a:buNone/>
            </a:pPr>
            <a:r>
              <a:rPr lang="el-GR" sz="1800" dirty="0" smtClean="0">
                <a:latin typeface="Calibri" pitchFamily="34" charset="0"/>
              </a:rPr>
              <a:t>Η </a:t>
            </a:r>
            <a:r>
              <a:rPr lang="el-GR" sz="1800" b="1" dirty="0" smtClean="0">
                <a:latin typeface="Calibri" pitchFamily="34" charset="0"/>
              </a:rPr>
              <a:t>ενίσχυση της μάθησης</a:t>
            </a:r>
            <a:r>
              <a:rPr lang="el-GR" sz="1800" dirty="0" smtClean="0">
                <a:latin typeface="Calibri" pitchFamily="34" charset="0"/>
              </a:rPr>
              <a:t> αποτελεί μέρος της λύσης για τα εν λόγω προβλήματα προκειμένου να βελτιωθεί η μακροπρόθεσμη βιωσιμότητα των κοινωνικών συστημάτων της Ευρώπης. </a:t>
            </a:r>
            <a:endParaRPr lang="en-GB" sz="1800" dirty="0" smtClean="0">
              <a:latin typeface="Calibri" pitchFamily="34" charset="0"/>
            </a:endParaRPr>
          </a:p>
        </p:txBody>
      </p:sp>
      <p:pic>
        <p:nvPicPr>
          <p:cNvPr id="268293" name="Picture 5" descr="2390666040_2e6b0a9a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366963"/>
            <a:ext cx="3563937" cy="2673350"/>
          </a:xfrm>
          <a:prstGeom prst="rect">
            <a:avLst/>
          </a:prstGeom>
          <a:noFill/>
          <a:extLst>
            <a:ext uri="{909E8E84-426E-40DD-AFC4-6F175D3DCCD1}">
              <a14:hiddenFill xmlns:a14="http://schemas.microsoft.com/office/drawing/2010/main">
                <a:solidFill>
                  <a:srgbClr val="FFFFFF"/>
                </a:solidFill>
              </a14:hiddenFill>
            </a:ext>
          </a:extLst>
        </p:spPr>
      </p:pic>
      <p:sp>
        <p:nvSpPr>
          <p:cNvPr id="268294" name="Text Box 6"/>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268295" name="Θέση αριθμού διαφάνειας 5"/>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E0768E2B-BAA3-4B07-BD0F-CB65121E5B5B}" type="slidenum">
              <a:rPr lang="en-GB" sz="1400">
                <a:solidFill>
                  <a:schemeClr val="bg1"/>
                </a:solidFill>
              </a:rPr>
              <a:pPr algn="r"/>
              <a:t>4</a:t>
            </a:fld>
            <a:endParaRPr lang="en-GB" sz="1400">
              <a:solidFill>
                <a:schemeClr val="bg1"/>
              </a:solidFill>
            </a:endParaRPr>
          </a:p>
        </p:txBody>
      </p:sp>
    </p:spTree>
    <p:extLst>
      <p:ext uri="{BB962C8B-B14F-4D97-AF65-F5344CB8AC3E}">
        <p14:creationId xmlns:p14="http://schemas.microsoft.com/office/powerpoint/2010/main" val="402437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8" name="Picture 10" descr="MPj043925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628775"/>
            <a:ext cx="42799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9" name="Text Box 7"/>
          <p:cNvSpPr txBox="1">
            <a:spLocks noChangeArrowheads="1"/>
          </p:cNvSpPr>
          <p:nvPr/>
        </p:nvSpPr>
        <p:spPr bwMode="auto">
          <a:xfrm>
            <a:off x="539750" y="938213"/>
            <a:ext cx="8280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sz="3600" b="1">
                <a:solidFill>
                  <a:schemeClr val="accent2"/>
                </a:solidFill>
                <a:latin typeface="Calibri" pitchFamily="34" charset="0"/>
              </a:rPr>
              <a:t>Προσόντα: μια παλιά έννοια, ένας νέος ρόλος </a:t>
            </a:r>
          </a:p>
        </p:txBody>
      </p:sp>
      <p:sp>
        <p:nvSpPr>
          <p:cNvPr id="264200" name="Text Box 8"/>
          <p:cNvSpPr txBox="1">
            <a:spLocks noChangeArrowheads="1"/>
          </p:cNvSpPr>
          <p:nvPr/>
        </p:nvSpPr>
        <p:spPr bwMode="auto">
          <a:xfrm>
            <a:off x="250825" y="2133600"/>
            <a:ext cx="4465638"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dirty="0">
                <a:latin typeface="Calibri" pitchFamily="34" charset="0"/>
              </a:rPr>
              <a:t>Ο τρόπος που βλέπουμε τα προσόντα έχει αλλάξει τα τελευταία χρόνια. Βρίσκονται στο </a:t>
            </a:r>
            <a:r>
              <a:rPr lang="el-GR" b="1" dirty="0">
                <a:latin typeface="Calibri" pitchFamily="34" charset="0"/>
              </a:rPr>
              <a:t>επίκεντρο των πολιτικών</a:t>
            </a:r>
            <a:r>
              <a:rPr lang="el-GR" dirty="0">
                <a:latin typeface="Calibri" pitchFamily="34" charset="0"/>
              </a:rPr>
              <a:t> και η αντίληψή μας  αλλά και ο τρόπος που τα χρησιμοποιούμε έχει μεταβληθεί.</a:t>
            </a:r>
          </a:p>
          <a:p>
            <a:endParaRPr lang="el-GR" dirty="0">
              <a:latin typeface="Calibri" pitchFamily="34" charset="0"/>
            </a:endParaRPr>
          </a:p>
          <a:p>
            <a:r>
              <a:rPr lang="el-GR" altLang="zh-TW" u="sng" dirty="0">
                <a:latin typeface="Calibri" pitchFamily="34" charset="0"/>
              </a:rPr>
              <a:t>Ορισμός</a:t>
            </a:r>
            <a:r>
              <a:rPr lang="el-GR" altLang="zh-TW" dirty="0">
                <a:latin typeface="Calibri" pitchFamily="34" charset="0"/>
              </a:rPr>
              <a:t> (</a:t>
            </a:r>
            <a:r>
              <a:rPr lang="en-GB" altLang="zh-TW" dirty="0">
                <a:latin typeface="Calibri" pitchFamily="34" charset="0"/>
                <a:ea typeface="PMingLiU" pitchFamily="18" charset="-120"/>
              </a:rPr>
              <a:t>EQF)</a:t>
            </a:r>
            <a:r>
              <a:rPr lang="el-GR" altLang="zh-TW" dirty="0">
                <a:latin typeface="Calibri" pitchFamily="34" charset="0"/>
              </a:rPr>
              <a:t>: το </a:t>
            </a:r>
            <a:r>
              <a:rPr lang="el-GR" altLang="zh-TW" b="1" dirty="0">
                <a:latin typeface="Calibri" pitchFamily="34" charset="0"/>
              </a:rPr>
              <a:t>επίσημο αποτέλεσμα</a:t>
            </a:r>
            <a:r>
              <a:rPr lang="el-GR" altLang="zh-TW" dirty="0">
                <a:latin typeface="Calibri" pitchFamily="34" charset="0"/>
              </a:rPr>
              <a:t> μιας διαδικασίας </a:t>
            </a:r>
            <a:r>
              <a:rPr lang="el-GR" altLang="zh-TW" b="1" dirty="0">
                <a:latin typeface="Calibri" pitchFamily="34" charset="0"/>
              </a:rPr>
              <a:t>αξιολόγησης και επικύρωσης</a:t>
            </a:r>
            <a:r>
              <a:rPr lang="el-GR" altLang="zh-TW" dirty="0">
                <a:latin typeface="Calibri" pitchFamily="34" charset="0"/>
              </a:rPr>
              <a:t>, το οποίο επιτυγχάνεται όταν ο </a:t>
            </a:r>
            <a:r>
              <a:rPr lang="el-GR" altLang="zh-TW" b="1" dirty="0">
                <a:latin typeface="Calibri" pitchFamily="34" charset="0"/>
              </a:rPr>
              <a:t>αρμόδιος φορέας</a:t>
            </a:r>
            <a:r>
              <a:rPr lang="el-GR" altLang="zh-TW" dirty="0">
                <a:latin typeface="Calibri" pitchFamily="34" charset="0"/>
              </a:rPr>
              <a:t> διαπιστώνει ότι ένα άτομο έχει επιτύχει </a:t>
            </a:r>
            <a:r>
              <a:rPr lang="el-GR" altLang="zh-TW" b="1" dirty="0">
                <a:latin typeface="Calibri" pitchFamily="34" charset="0"/>
              </a:rPr>
              <a:t>μαθησιακά αποτελέσματα</a:t>
            </a:r>
            <a:r>
              <a:rPr lang="el-GR" altLang="zh-TW" dirty="0">
                <a:latin typeface="Calibri" pitchFamily="34" charset="0"/>
              </a:rPr>
              <a:t> που ανταποκρίνονται σε συγκεκριμένες </a:t>
            </a:r>
            <a:r>
              <a:rPr lang="el-GR" altLang="zh-TW" b="1" dirty="0">
                <a:latin typeface="Calibri" pitchFamily="34" charset="0"/>
              </a:rPr>
              <a:t>προδιαγραφές</a:t>
            </a:r>
            <a:r>
              <a:rPr lang="el-GR" altLang="zh-TW" dirty="0">
                <a:latin typeface="Calibri" pitchFamily="34" charset="0"/>
              </a:rPr>
              <a:t> </a:t>
            </a:r>
            <a:endParaRPr lang="el-GR" dirty="0">
              <a:latin typeface="Calibri" pitchFamily="34" charset="0"/>
            </a:endParaRPr>
          </a:p>
          <a:p>
            <a:endParaRPr lang="el-GR" dirty="0">
              <a:latin typeface="Calibri" pitchFamily="34" charset="0"/>
            </a:endParaRPr>
          </a:p>
          <a:p>
            <a:endParaRPr lang="el-GR" dirty="0">
              <a:latin typeface="Calibri" pitchFamily="34" charset="0"/>
            </a:endParaRPr>
          </a:p>
        </p:txBody>
      </p:sp>
      <p:sp>
        <p:nvSpPr>
          <p:cNvPr id="264201" name="Text Box 9"/>
          <p:cNvSpPr txBox="1">
            <a:spLocks noChangeArrowheads="1"/>
          </p:cNvSpPr>
          <p:nvPr/>
        </p:nvSpPr>
        <p:spPr bwMode="auto">
          <a:xfrm>
            <a:off x="755650" y="6165850"/>
            <a:ext cx="1944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
        <p:nvSpPr>
          <p:cNvPr id="264202" name="Θέση αριθμού διαφάνειας 5"/>
          <p:cNvSpPr txBox="1">
            <a:spLocks noGrp="1"/>
          </p:cNvSpPr>
          <p:nvPr/>
        </p:nvSpPr>
        <p:spPr bwMode="auto">
          <a:xfrm>
            <a:off x="6516688" y="6092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B26505A1-FD1A-4045-B545-9563A5408EF3}" type="slidenum">
              <a:rPr lang="en-GB" sz="1400">
                <a:solidFill>
                  <a:schemeClr val="bg1"/>
                </a:solidFill>
              </a:rPr>
              <a:pPr algn="r"/>
              <a:t>5</a:t>
            </a:fld>
            <a:endParaRPr lang="en-GB" sz="1400">
              <a:solidFill>
                <a:schemeClr val="bg1"/>
              </a:solidFill>
            </a:endParaRPr>
          </a:p>
        </p:txBody>
      </p:sp>
    </p:spTree>
    <p:extLst>
      <p:ext uri="{BB962C8B-B14F-4D97-AF65-F5344CB8AC3E}">
        <p14:creationId xmlns:p14="http://schemas.microsoft.com/office/powerpoint/2010/main" val="1123745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5"/>
          <p:cNvSpPr>
            <a:spLocks noChangeArrowheads="1"/>
          </p:cNvSpPr>
          <p:nvPr/>
        </p:nvSpPr>
        <p:spPr bwMode="auto">
          <a:xfrm>
            <a:off x="1547813" y="981075"/>
            <a:ext cx="6983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3600" b="1" dirty="0" smtClean="0">
                <a:solidFill>
                  <a:schemeClr val="accent2"/>
                </a:solidFill>
                <a:latin typeface="Calibri" pitchFamily="34" charset="0"/>
              </a:rPr>
              <a:t>Αναλύοντας τα προσόντα</a:t>
            </a:r>
            <a:endParaRPr lang="el-GR" sz="3600" b="1" dirty="0">
              <a:solidFill>
                <a:schemeClr val="accent2"/>
              </a:solidFill>
              <a:latin typeface="Calibri" pitchFamily="34" charset="0"/>
            </a:endParaRPr>
          </a:p>
        </p:txBody>
      </p:sp>
      <p:sp>
        <p:nvSpPr>
          <p:cNvPr id="37891" name="Rectangle 46"/>
          <p:cNvSpPr>
            <a:spLocks noChangeArrowheads="1"/>
          </p:cNvSpPr>
          <p:nvPr/>
        </p:nvSpPr>
        <p:spPr bwMode="auto">
          <a:xfrm>
            <a:off x="611188" y="2060575"/>
            <a:ext cx="76327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000" dirty="0" smtClean="0">
                <a:latin typeface="Calibri" pitchFamily="34" charset="0"/>
              </a:rPr>
              <a:t>Με τον όρο προσόντα αναφερόμαστε σε </a:t>
            </a:r>
            <a:r>
              <a:rPr lang="el-GR" sz="2000" b="1" dirty="0" smtClean="0">
                <a:latin typeface="Calibri" pitchFamily="34" charset="0"/>
              </a:rPr>
              <a:t>μαθησιακά αποτελέσματα </a:t>
            </a:r>
            <a:r>
              <a:rPr lang="el-GR" sz="2000" dirty="0" smtClean="0">
                <a:latin typeface="Calibri" pitchFamily="34" charset="0"/>
              </a:rPr>
              <a:t>που έχουν </a:t>
            </a:r>
            <a:r>
              <a:rPr lang="el-GR" sz="2000" b="1" dirty="0" smtClean="0">
                <a:latin typeface="Calibri" pitchFamily="34" charset="0"/>
              </a:rPr>
              <a:t>αξιολογηθεί και </a:t>
            </a:r>
            <a:r>
              <a:rPr lang="el-GR" sz="2000" b="1" dirty="0">
                <a:latin typeface="Calibri" pitchFamily="34" charset="0"/>
              </a:rPr>
              <a:t>πιστοποιηθεί </a:t>
            </a:r>
            <a:r>
              <a:rPr lang="el-GR" sz="2000" dirty="0">
                <a:latin typeface="Calibri" pitchFamily="34" charset="0"/>
              </a:rPr>
              <a:t>από </a:t>
            </a:r>
            <a:r>
              <a:rPr lang="el-GR" sz="2000" b="1" dirty="0">
                <a:latin typeface="Calibri" pitchFamily="34" charset="0"/>
              </a:rPr>
              <a:t>αρμόδιο </a:t>
            </a:r>
            <a:r>
              <a:rPr lang="el-GR" sz="2000" b="1" dirty="0" smtClean="0">
                <a:latin typeface="Calibri" pitchFamily="34" charset="0"/>
              </a:rPr>
              <a:t>φορέα </a:t>
            </a:r>
            <a:r>
              <a:rPr lang="el-GR" sz="2000" dirty="0" smtClean="0">
                <a:latin typeface="Calibri" pitchFamily="34" charset="0"/>
              </a:rPr>
              <a:t>και έχουν βρεθεί να είναι συμβατά με προσυμφωνηθέντα </a:t>
            </a:r>
            <a:r>
              <a:rPr lang="el-GR" sz="2000" b="1" dirty="0" smtClean="0">
                <a:latin typeface="Calibri" pitchFamily="34" charset="0"/>
              </a:rPr>
              <a:t>πρότυπα</a:t>
            </a:r>
            <a:r>
              <a:rPr lang="en-US" sz="2000" b="1" dirty="0" smtClean="0">
                <a:latin typeface="Calibri" pitchFamily="34" charset="0"/>
              </a:rPr>
              <a:t> </a:t>
            </a:r>
          </a:p>
          <a:p>
            <a:endParaRPr lang="en-US" sz="2000" dirty="0" smtClean="0">
              <a:latin typeface="Calibri" pitchFamily="34" charset="0"/>
            </a:endParaRPr>
          </a:p>
          <a:p>
            <a:r>
              <a:rPr lang="el-GR" sz="2000" dirty="0" smtClean="0">
                <a:latin typeface="Calibri" pitchFamily="34" charset="0"/>
              </a:rPr>
              <a:t>Ο ορισμός είναι ιδιαίτερα σημαντικός γιατί βοηθάει στον εντοπισμό των βασικών θεμέλιων λίθων ενός προσόντος </a:t>
            </a:r>
          </a:p>
          <a:p>
            <a:pPr marL="800100" lvl="1" indent="-342900">
              <a:buFont typeface="Arial" pitchFamily="34" charset="0"/>
              <a:buChar char="•"/>
            </a:pPr>
            <a:r>
              <a:rPr lang="el-GR" sz="2000" dirty="0" smtClean="0">
                <a:latin typeface="Calibri" pitchFamily="34" charset="0"/>
              </a:rPr>
              <a:t>Μαθησιακά αποτελέσματα</a:t>
            </a:r>
            <a:endParaRPr lang="el-GR" sz="2000" dirty="0">
              <a:latin typeface="Calibri" pitchFamily="34" charset="0"/>
            </a:endParaRPr>
          </a:p>
          <a:p>
            <a:pPr marL="800100" lvl="1" indent="-342900">
              <a:buFont typeface="Arial" pitchFamily="34" charset="0"/>
              <a:buChar char="•"/>
            </a:pPr>
            <a:r>
              <a:rPr lang="el-GR" sz="2000" dirty="0" smtClean="0">
                <a:latin typeface="Calibri" pitchFamily="34" charset="0"/>
              </a:rPr>
              <a:t>Αξιολόγηση</a:t>
            </a:r>
            <a:endParaRPr lang="el-GR" sz="2000" dirty="0">
              <a:latin typeface="Calibri" pitchFamily="34" charset="0"/>
            </a:endParaRPr>
          </a:p>
          <a:p>
            <a:pPr marL="800100" lvl="1" indent="-342900">
              <a:buFont typeface="Arial" pitchFamily="34" charset="0"/>
              <a:buChar char="•"/>
            </a:pPr>
            <a:r>
              <a:rPr lang="el-GR" sz="2000" dirty="0" smtClean="0">
                <a:latin typeface="Calibri" pitchFamily="34" charset="0"/>
              </a:rPr>
              <a:t>Πρότυπα</a:t>
            </a:r>
            <a:endParaRPr lang="el-GR" sz="2000" dirty="0">
              <a:latin typeface="Calibri" pitchFamily="34" charset="0"/>
            </a:endParaRPr>
          </a:p>
          <a:p>
            <a:pPr marL="800100" lvl="1" indent="-342900">
              <a:buFont typeface="Arial" pitchFamily="34" charset="0"/>
              <a:buChar char="•"/>
            </a:pPr>
            <a:r>
              <a:rPr lang="el-GR" sz="2000" dirty="0" smtClean="0">
                <a:latin typeface="Calibri" pitchFamily="34" charset="0"/>
              </a:rPr>
              <a:t>Αναγνώριση από αρμόδιο φορέα</a:t>
            </a:r>
            <a:endParaRPr lang="el-GR" sz="2000" dirty="0">
              <a:latin typeface="Calibri" pitchFamily="34" charset="0"/>
            </a:endParaRPr>
          </a:p>
        </p:txBody>
      </p:sp>
      <p:sp>
        <p:nvSpPr>
          <p:cNvPr id="7" name="Text Box 6"/>
          <p:cNvSpPr txBox="1">
            <a:spLocks noChangeArrowheads="1"/>
          </p:cNvSpPr>
          <p:nvPr/>
        </p:nvSpPr>
        <p:spPr bwMode="auto">
          <a:xfrm>
            <a:off x="755650" y="616585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sp>
        <p:nvSpPr>
          <p:cNvPr id="8" name="Rectangle 11"/>
          <p:cNvSpPr txBox="1">
            <a:spLocks noGrp="1" noChangeArrowheads="1"/>
          </p:cNvSpPr>
          <p:nvPr/>
        </p:nvSpPr>
        <p:spPr bwMode="auto">
          <a:xfrm>
            <a:off x="8101013" y="6092825"/>
            <a:ext cx="549275" cy="476250"/>
          </a:xfrm>
          <a:prstGeom prst="rect">
            <a:avLst/>
          </a:prstGeom>
          <a:noFill/>
          <a:ln w="9525">
            <a:noFill/>
            <a:miter lim="800000"/>
            <a:headEnd/>
            <a:tailEnd/>
          </a:ln>
        </p:spPr>
        <p:txBody>
          <a:bodyPr/>
          <a:lstStyle/>
          <a:p>
            <a:pPr algn="r"/>
            <a:fld id="{91C76EB5-B846-4B38-9983-1971A9854B04}" type="slidenum">
              <a:rPr lang="en-GB" sz="1400">
                <a:solidFill>
                  <a:schemeClr val="bg1"/>
                </a:solidFill>
              </a:rPr>
              <a:pPr algn="r"/>
              <a:t>6</a:t>
            </a:fld>
            <a:endParaRPr lang="en-GB" sz="140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3387" y="4005064"/>
            <a:ext cx="1862263" cy="17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79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5"/>
          <p:cNvSpPr>
            <a:spLocks noChangeArrowheads="1"/>
          </p:cNvSpPr>
          <p:nvPr/>
        </p:nvSpPr>
        <p:spPr bwMode="auto">
          <a:xfrm>
            <a:off x="1547813" y="1052736"/>
            <a:ext cx="66965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3600" b="1" dirty="0" smtClean="0">
                <a:solidFill>
                  <a:schemeClr val="accent2"/>
                </a:solidFill>
                <a:latin typeface="Calibri" pitchFamily="34" charset="0"/>
              </a:rPr>
              <a:t>Κρατώντας ανοιχτή την πόρτα</a:t>
            </a:r>
            <a:endParaRPr lang="el-GR" sz="3600" b="1" dirty="0">
              <a:solidFill>
                <a:schemeClr val="accent2"/>
              </a:solidFill>
              <a:latin typeface="Calibri" pitchFamily="34" charset="0"/>
            </a:endParaRPr>
          </a:p>
        </p:txBody>
      </p:sp>
      <p:sp>
        <p:nvSpPr>
          <p:cNvPr id="2" name="Ορθογώνιο 1"/>
          <p:cNvSpPr/>
          <p:nvPr/>
        </p:nvSpPr>
        <p:spPr>
          <a:xfrm>
            <a:off x="611560" y="1844824"/>
            <a:ext cx="5886400" cy="3785652"/>
          </a:xfrm>
          <a:prstGeom prst="rect">
            <a:avLst/>
          </a:prstGeom>
        </p:spPr>
        <p:txBody>
          <a:bodyPr wrap="square">
            <a:spAutoFit/>
          </a:bodyPr>
          <a:lstStyle/>
          <a:p>
            <a:r>
              <a:rPr lang="el-GR" sz="2000" dirty="0" smtClean="0">
                <a:latin typeface="Calibri" pitchFamily="34" charset="0"/>
              </a:rPr>
              <a:t>Ο συνδυασμός διαφόρων στοιχείων δίνει σε ένα δίπλωμα ή πιστοποιητικό την </a:t>
            </a:r>
            <a:r>
              <a:rPr lang="el-GR" sz="2000" b="1" dirty="0" smtClean="0">
                <a:latin typeface="Calibri" pitchFamily="34" charset="0"/>
              </a:rPr>
              <a:t>ανταλλακτική του αξία </a:t>
            </a:r>
            <a:r>
              <a:rPr lang="el-GR" sz="2000" dirty="0" smtClean="0">
                <a:latin typeface="Calibri" pitchFamily="34" charset="0"/>
              </a:rPr>
              <a:t>στην αγορά εργασίας ή στα συστήματα εκπαίδευσης και κατάρτισης (και ευρύτερα στην κοινωνία)</a:t>
            </a:r>
            <a:r>
              <a:rPr lang="en-US" sz="2000" dirty="0" smtClean="0">
                <a:latin typeface="Calibri" pitchFamily="34" charset="0"/>
              </a:rPr>
              <a:t>.</a:t>
            </a:r>
          </a:p>
          <a:p>
            <a:endParaRPr lang="en-US" sz="2000" dirty="0">
              <a:latin typeface="Calibri" pitchFamily="34" charset="0"/>
            </a:endParaRPr>
          </a:p>
          <a:p>
            <a:r>
              <a:rPr lang="el-GR" sz="2000" dirty="0" smtClean="0">
                <a:latin typeface="Calibri" pitchFamily="34" charset="0"/>
              </a:rPr>
              <a:t>Ο ορισμός των προσόντων όπως υπάρχει στο </a:t>
            </a:r>
            <a:r>
              <a:rPr lang="en-GB" sz="2000" dirty="0" smtClean="0">
                <a:latin typeface="Calibri" pitchFamily="34" charset="0"/>
              </a:rPr>
              <a:t>EQF </a:t>
            </a:r>
            <a:r>
              <a:rPr lang="el-GR" sz="2000" dirty="0" smtClean="0">
                <a:latin typeface="Calibri" pitchFamily="34" charset="0"/>
              </a:rPr>
              <a:t>αφήνει εσκεμμένως τον όρο «εξουσιοδοτημένος φορέας» ανοιχτό.</a:t>
            </a:r>
          </a:p>
          <a:p>
            <a:r>
              <a:rPr lang="el-GR" sz="2000" dirty="0" smtClean="0">
                <a:latin typeface="Calibri" pitchFamily="34" charset="0"/>
              </a:rPr>
              <a:t>Το πεδίο μένει συνεπώς </a:t>
            </a:r>
            <a:r>
              <a:rPr lang="el-GR" sz="2000" b="1" dirty="0" smtClean="0">
                <a:latin typeface="Calibri" pitchFamily="34" charset="0"/>
              </a:rPr>
              <a:t>ανοιχτό</a:t>
            </a:r>
            <a:r>
              <a:rPr lang="el-GR" sz="2000" dirty="0" smtClean="0">
                <a:latin typeface="Calibri" pitchFamily="34" charset="0"/>
              </a:rPr>
              <a:t> για πολλούς φορείς που μπορούν να απονέμουν προσόντα για λογαριασμό των αρχών καθώς και άλλων που υπάρχουν εκτός κρατικών πλαισίων</a:t>
            </a:r>
            <a:r>
              <a:rPr lang="en-US" sz="2000" dirty="0" smtClean="0">
                <a:latin typeface="Calibri" pitchFamily="34" charset="0"/>
              </a:rPr>
              <a:t>. </a:t>
            </a:r>
            <a:endParaRPr lang="el-GR" sz="2000" dirty="0">
              <a:latin typeface="Calibri" pitchFamily="34" charset="0"/>
            </a:endParaRPr>
          </a:p>
        </p:txBody>
      </p:sp>
      <p:pic>
        <p:nvPicPr>
          <p:cNvPr id="2052" name="Picture 4" descr="C:\Users\user\AppData\Local\Microsoft\Windows\Temporary Internet Files\Content.IE5\XRZBNGKG\MP9003853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539" y="2276872"/>
            <a:ext cx="2213992" cy="309958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755650" y="616585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sp>
        <p:nvSpPr>
          <p:cNvPr id="7" name="Rectangle 11"/>
          <p:cNvSpPr txBox="1">
            <a:spLocks noGrp="1" noChangeArrowheads="1"/>
          </p:cNvSpPr>
          <p:nvPr/>
        </p:nvSpPr>
        <p:spPr bwMode="auto">
          <a:xfrm>
            <a:off x="8101013" y="6092825"/>
            <a:ext cx="549275" cy="476250"/>
          </a:xfrm>
          <a:prstGeom prst="rect">
            <a:avLst/>
          </a:prstGeom>
          <a:noFill/>
          <a:ln w="9525">
            <a:noFill/>
            <a:miter lim="800000"/>
            <a:headEnd/>
            <a:tailEnd/>
          </a:ln>
        </p:spPr>
        <p:txBody>
          <a:bodyPr/>
          <a:lstStyle/>
          <a:p>
            <a:pPr algn="r"/>
            <a:fld id="{91C76EB5-B846-4B38-9983-1971A9854B04}" type="slidenum">
              <a:rPr lang="en-GB" sz="1400">
                <a:solidFill>
                  <a:schemeClr val="bg1"/>
                </a:solidFill>
              </a:rPr>
              <a:pPr algn="r"/>
              <a:t>7</a:t>
            </a:fld>
            <a:endParaRPr lang="en-GB" sz="1400">
              <a:solidFill>
                <a:schemeClr val="bg1"/>
              </a:solidFill>
            </a:endParaRPr>
          </a:p>
        </p:txBody>
      </p:sp>
    </p:spTree>
    <p:extLst>
      <p:ext uri="{BB962C8B-B14F-4D97-AF65-F5344CB8AC3E}">
        <p14:creationId xmlns:p14="http://schemas.microsoft.com/office/powerpoint/2010/main" val="238039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23850" y="836613"/>
            <a:ext cx="8229600" cy="720725"/>
          </a:xfrm>
        </p:spPr>
        <p:txBody>
          <a:bodyPr/>
          <a:lstStyle/>
          <a:p>
            <a:r>
              <a:rPr lang="el-GR" sz="3600" b="1" dirty="0" smtClean="0">
                <a:solidFill>
                  <a:schemeClr val="accent2"/>
                </a:solidFill>
                <a:latin typeface="Calibri" pitchFamily="34" charset="0"/>
                <a:ea typeface="ＭＳ Ｐゴシック" pitchFamily="-111" charset="-128"/>
              </a:rPr>
              <a:t>Στοιχεία των (διεθνών) προσόντων</a:t>
            </a:r>
          </a:p>
        </p:txBody>
      </p:sp>
      <p:sp>
        <p:nvSpPr>
          <p:cNvPr id="18435" name="Rectangle 10"/>
          <p:cNvSpPr>
            <a:spLocks noChangeArrowheads="1"/>
          </p:cNvSpPr>
          <p:nvPr/>
        </p:nvSpPr>
        <p:spPr bwMode="auto">
          <a:xfrm>
            <a:off x="467544" y="1844824"/>
            <a:ext cx="54009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itchFamily="34" charset="0"/>
              <a:buChar char="•"/>
            </a:pPr>
            <a:r>
              <a:rPr lang="el-GR" sz="2000" b="1" dirty="0" smtClean="0">
                <a:latin typeface="Calibri" pitchFamily="34" charset="0"/>
              </a:rPr>
              <a:t>Σκοπός</a:t>
            </a:r>
            <a:r>
              <a:rPr lang="el-GR" sz="2000" dirty="0">
                <a:latin typeface="Calibri" pitchFamily="34" charset="0"/>
              </a:rPr>
              <a:t>, τι αντιπροσωπεύει  δηλαδή το συγκεκριμένο διεθνές προσόν,</a:t>
            </a:r>
            <a:endParaRPr lang="en-GB" sz="2000" dirty="0">
              <a:latin typeface="Calibri" pitchFamily="34" charset="0"/>
            </a:endParaRPr>
          </a:p>
          <a:p>
            <a:pPr marL="342900" indent="-342900">
              <a:buFont typeface="Arial" pitchFamily="34" charset="0"/>
              <a:buChar char="•"/>
            </a:pPr>
            <a:r>
              <a:rPr lang="el-GR" sz="2000" b="1" dirty="0" smtClean="0">
                <a:latin typeface="Calibri" pitchFamily="34" charset="0"/>
              </a:rPr>
              <a:t>Τύπος</a:t>
            </a:r>
            <a:r>
              <a:rPr lang="el-GR" sz="2000" dirty="0">
                <a:latin typeface="Calibri" pitchFamily="34" charset="0"/>
              </a:rPr>
              <a:t>, πόσο πλήρες είναι δηλαδή το προσόν και ποια είναι η διάρκεια «ζωής» του προσόντος,</a:t>
            </a:r>
            <a:endParaRPr lang="en-GB" sz="2000" dirty="0">
              <a:latin typeface="Calibri" pitchFamily="34" charset="0"/>
            </a:endParaRPr>
          </a:p>
          <a:p>
            <a:pPr marL="342900" indent="-342900">
              <a:buFont typeface="Arial" pitchFamily="34" charset="0"/>
              <a:buChar char="•"/>
            </a:pPr>
            <a:r>
              <a:rPr lang="el-GR" sz="2000" b="1" dirty="0" smtClean="0">
                <a:latin typeface="Calibri" pitchFamily="34" charset="0"/>
              </a:rPr>
              <a:t>Κάλυψη</a:t>
            </a:r>
            <a:r>
              <a:rPr lang="el-GR" sz="2000" dirty="0">
                <a:latin typeface="Calibri" pitchFamily="34" charset="0"/>
              </a:rPr>
              <a:t>, πού δηλαδή χρησιμοποιείται το προσόν από την άποψη της γεωγραφικής διάστασης,</a:t>
            </a:r>
            <a:endParaRPr lang="en-GB" sz="2000" dirty="0">
              <a:latin typeface="Calibri" pitchFamily="34" charset="0"/>
            </a:endParaRPr>
          </a:p>
          <a:p>
            <a:pPr marL="342900" indent="-342900">
              <a:buFont typeface="Arial" pitchFamily="34" charset="0"/>
              <a:buChar char="•"/>
            </a:pPr>
            <a:r>
              <a:rPr lang="el-GR" sz="2000" b="1" dirty="0" smtClean="0">
                <a:latin typeface="Calibri" pitchFamily="34" charset="0"/>
              </a:rPr>
              <a:t>Αρμόδιοι </a:t>
            </a:r>
            <a:r>
              <a:rPr lang="el-GR" sz="2000" b="1" dirty="0">
                <a:latin typeface="Calibri" pitchFamily="34" charset="0"/>
              </a:rPr>
              <a:t>φορείς </a:t>
            </a:r>
            <a:r>
              <a:rPr lang="el-GR" sz="2000" dirty="0">
                <a:latin typeface="Calibri" pitchFamily="34" charset="0"/>
              </a:rPr>
              <a:t>που εμπλέκονται στη διαδικασία επικύρωσης του προσόντος,</a:t>
            </a:r>
            <a:endParaRPr lang="en-GB" sz="2000" dirty="0">
              <a:latin typeface="Calibri" pitchFamily="34" charset="0"/>
            </a:endParaRPr>
          </a:p>
          <a:p>
            <a:pPr marL="342900" indent="-342900">
              <a:buFont typeface="Arial" pitchFamily="34" charset="0"/>
              <a:buChar char="•"/>
            </a:pPr>
            <a:r>
              <a:rPr lang="el-GR" sz="2000" b="1" dirty="0" smtClean="0">
                <a:latin typeface="Calibri" pitchFamily="34" charset="0"/>
              </a:rPr>
              <a:t>Ανταλλακτική </a:t>
            </a:r>
            <a:r>
              <a:rPr lang="el-GR" sz="2000" b="1" dirty="0">
                <a:latin typeface="Calibri" pitchFamily="34" charset="0"/>
              </a:rPr>
              <a:t>αξία</a:t>
            </a:r>
            <a:r>
              <a:rPr lang="el-GR" sz="2000" dirty="0">
                <a:latin typeface="Calibri" pitchFamily="34" charset="0"/>
              </a:rPr>
              <a:t>, με τι δηλαδή ανταλλάσσεται το συγκεκριμένο προσόν;</a:t>
            </a:r>
            <a:endParaRPr lang="en-GB" sz="2000" dirty="0">
              <a:latin typeface="Calibri" pitchFamily="34" charset="0"/>
            </a:endParaRPr>
          </a:p>
        </p:txBody>
      </p:sp>
      <p:sp>
        <p:nvSpPr>
          <p:cNvPr id="7" name="Text Box 6"/>
          <p:cNvSpPr txBox="1">
            <a:spLocks noChangeArrowheads="1"/>
          </p:cNvSpPr>
          <p:nvPr/>
        </p:nvSpPr>
        <p:spPr bwMode="auto">
          <a:xfrm>
            <a:off x="2051720" y="6157913"/>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dirty="0">
                <a:solidFill>
                  <a:schemeClr val="bg1"/>
                </a:solidFill>
                <a:latin typeface="Calibri" pitchFamily="34" charset="0"/>
              </a:rPr>
              <a:t>Λουκάς Ζαχείλας, </a:t>
            </a:r>
            <a:r>
              <a:rPr lang="en-GB" sz="1200" dirty="0">
                <a:solidFill>
                  <a:schemeClr val="bg1"/>
                </a:solidFill>
                <a:latin typeface="Calibri" pitchFamily="34" charset="0"/>
              </a:rPr>
              <a:t>Cedefop</a:t>
            </a:r>
            <a:endParaRPr lang="el-GR" sz="1200" dirty="0">
              <a:solidFill>
                <a:schemeClr val="bg1"/>
              </a:solidFill>
              <a:latin typeface="Calibri" pitchFamily="34" charset="0"/>
            </a:endParaRPr>
          </a:p>
        </p:txBody>
      </p:sp>
      <p:sp>
        <p:nvSpPr>
          <p:cNvPr id="8" name="Rectangle 11"/>
          <p:cNvSpPr txBox="1">
            <a:spLocks noGrp="1" noChangeArrowheads="1"/>
          </p:cNvSpPr>
          <p:nvPr/>
        </p:nvSpPr>
        <p:spPr bwMode="auto">
          <a:xfrm>
            <a:off x="8101013" y="6092825"/>
            <a:ext cx="549275" cy="476250"/>
          </a:xfrm>
          <a:prstGeom prst="rect">
            <a:avLst/>
          </a:prstGeom>
          <a:noFill/>
          <a:ln w="9525">
            <a:noFill/>
            <a:miter lim="800000"/>
            <a:headEnd/>
            <a:tailEnd/>
          </a:ln>
        </p:spPr>
        <p:txBody>
          <a:bodyPr/>
          <a:lstStyle/>
          <a:p>
            <a:pPr algn="r"/>
            <a:fld id="{91C76EB5-B846-4B38-9983-1971A9854B04}" type="slidenum">
              <a:rPr lang="en-GB" sz="1400">
                <a:solidFill>
                  <a:schemeClr val="bg1"/>
                </a:solidFill>
              </a:rPr>
              <a:pPr algn="r"/>
              <a:t>8</a:t>
            </a:fld>
            <a:endParaRPr lang="en-GB" sz="1400">
              <a:solidFill>
                <a:schemeClr val="bg1"/>
              </a:solidFill>
            </a:endParaRPr>
          </a:p>
        </p:txBody>
      </p:sp>
      <p:pic>
        <p:nvPicPr>
          <p:cNvPr id="10" name="Picture 2" descr="C:\Users\user\AppData\Local\Microsoft\Windows\Temporary Internet Files\Content.IE5\YLDCHSF0\MC9004417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832" y="2579499"/>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52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1052736"/>
            <a:ext cx="7772400" cy="738311"/>
          </a:xfrm>
        </p:spPr>
        <p:txBody>
          <a:bodyPr/>
          <a:lstStyle/>
          <a:p>
            <a:r>
              <a:rPr lang="el-GR" sz="3600" b="1" dirty="0" smtClean="0">
                <a:solidFill>
                  <a:schemeClr val="accent2"/>
                </a:solidFill>
                <a:latin typeface="Calibri" pitchFamily="34" charset="0"/>
                <a:ea typeface="ＭＳ Ｐゴシック" pitchFamily="-111" charset="-128"/>
              </a:rPr>
              <a:t>Α</a:t>
            </a:r>
            <a:r>
              <a:rPr lang="en-GB" sz="3600" b="1" dirty="0" err="1">
                <a:solidFill>
                  <a:schemeClr val="accent2"/>
                </a:solidFill>
                <a:latin typeface="Calibri" pitchFamily="34" charset="0"/>
                <a:ea typeface="ＭＳ Ｐゴシック" pitchFamily="-111" charset="-128"/>
              </a:rPr>
              <a:t>ξί</a:t>
            </a:r>
            <a:r>
              <a:rPr lang="en-GB" sz="3600" b="1" dirty="0">
                <a:solidFill>
                  <a:schemeClr val="accent2"/>
                </a:solidFill>
                <a:latin typeface="Calibri" pitchFamily="34" charset="0"/>
                <a:ea typeface="ＭＳ Ｐゴシック" pitchFamily="-111" charset="-128"/>
              </a:rPr>
              <a:t>α – με τι ανταλλάσσεται το προσόν</a:t>
            </a:r>
            <a:endParaRPr lang="en-US" sz="3600" b="1" dirty="0">
              <a:solidFill>
                <a:schemeClr val="accent2"/>
              </a:solidFill>
              <a:latin typeface="Calibri" pitchFamily="34" charset="0"/>
              <a:ea typeface="ＭＳ Ｐゴシック" pitchFamily="-111" charset="-128"/>
            </a:endParaRPr>
          </a:p>
        </p:txBody>
      </p:sp>
      <p:sp>
        <p:nvSpPr>
          <p:cNvPr id="4" name="Slide Number Placeholder 3"/>
          <p:cNvSpPr>
            <a:spLocks noGrp="1"/>
          </p:cNvSpPr>
          <p:nvPr>
            <p:ph type="sldNum" sz="quarter" idx="13"/>
          </p:nvPr>
        </p:nvSpPr>
        <p:spPr/>
        <p:txBody>
          <a:bodyPr/>
          <a:lstStyle/>
          <a:p>
            <a:pPr>
              <a:defRPr/>
            </a:pPr>
            <a:fld id="{7A147463-93C6-4BCF-BF57-031F36C7DC69}" type="slidenum">
              <a:rPr lang="en-GB" smtClean="0"/>
              <a:pPr>
                <a:defRPr/>
              </a:pPr>
              <a:t>9</a:t>
            </a:fld>
            <a:endParaRPr lang="en-GB"/>
          </a:p>
        </p:txBody>
      </p:sp>
      <p:sp>
        <p:nvSpPr>
          <p:cNvPr id="2" name="Rectangle 1"/>
          <p:cNvSpPr/>
          <p:nvPr/>
        </p:nvSpPr>
        <p:spPr>
          <a:xfrm>
            <a:off x="395536" y="2060848"/>
            <a:ext cx="7200800" cy="3477875"/>
          </a:xfrm>
          <a:prstGeom prst="rect">
            <a:avLst/>
          </a:prstGeom>
        </p:spPr>
        <p:txBody>
          <a:bodyPr wrap="square">
            <a:spAutoFit/>
          </a:bodyPr>
          <a:lstStyle/>
          <a:p>
            <a:pPr lvl="0"/>
            <a:r>
              <a:rPr lang="el-GR" sz="2000" dirty="0" smtClean="0">
                <a:latin typeface="Calibri" pitchFamily="34" charset="0"/>
              </a:rPr>
              <a:t>Κλειδί η </a:t>
            </a:r>
            <a:r>
              <a:rPr lang="el-GR" sz="2000" b="1" dirty="0" smtClean="0">
                <a:latin typeface="Calibri" pitchFamily="34" charset="0"/>
              </a:rPr>
              <a:t>εμπιστοσύνη</a:t>
            </a:r>
          </a:p>
          <a:p>
            <a:pPr marL="342900" lvl="0" indent="-342900">
              <a:buFont typeface="Arial" pitchFamily="34" charset="0"/>
              <a:buChar char="•"/>
            </a:pPr>
            <a:r>
              <a:rPr lang="el-GR" sz="2000" b="1" dirty="0">
                <a:latin typeface="Calibri" pitchFamily="34" charset="0"/>
              </a:rPr>
              <a:t>Ε</a:t>
            </a:r>
            <a:r>
              <a:rPr lang="el-GR" sz="2000" b="1" dirty="0" smtClean="0">
                <a:latin typeface="Calibri" pitchFamily="34" charset="0"/>
              </a:rPr>
              <a:t>ίδος </a:t>
            </a:r>
            <a:r>
              <a:rPr lang="el-GR" sz="2000" b="1" dirty="0">
                <a:latin typeface="Calibri" pitchFamily="34" charset="0"/>
              </a:rPr>
              <a:t>της </a:t>
            </a:r>
            <a:r>
              <a:rPr lang="el-GR" sz="2000" b="1" dirty="0" smtClean="0">
                <a:latin typeface="Calibri" pitchFamily="34" charset="0"/>
              </a:rPr>
              <a:t>πληροφόρησης</a:t>
            </a:r>
            <a:r>
              <a:rPr lang="el-GR" sz="2000" dirty="0" smtClean="0">
                <a:latin typeface="Calibri" pitchFamily="34" charset="0"/>
              </a:rPr>
              <a:t>. </a:t>
            </a:r>
            <a:r>
              <a:rPr lang="el-GR" sz="2000" dirty="0">
                <a:latin typeface="Calibri" pitchFamily="34" charset="0"/>
              </a:rPr>
              <a:t>Τι γνωρίζουμε για την διαδικασία μάθησης, </a:t>
            </a:r>
            <a:r>
              <a:rPr lang="el-GR" sz="2000" dirty="0" smtClean="0">
                <a:latin typeface="Calibri" pitchFamily="34" charset="0"/>
              </a:rPr>
              <a:t>τη </a:t>
            </a:r>
            <a:r>
              <a:rPr lang="el-GR" sz="2000" dirty="0">
                <a:latin typeface="Calibri" pitchFamily="34" charset="0"/>
              </a:rPr>
              <a:t>χρήση </a:t>
            </a:r>
            <a:r>
              <a:rPr lang="el-GR" sz="2000" dirty="0" smtClean="0">
                <a:latin typeface="Calibri" pitchFamily="34" charset="0"/>
              </a:rPr>
              <a:t>μαθησιακών </a:t>
            </a:r>
            <a:r>
              <a:rPr lang="el-GR" sz="2000" dirty="0">
                <a:latin typeface="Calibri" pitchFamily="34" charset="0"/>
              </a:rPr>
              <a:t>αποτελεσμάτων κλπ.</a:t>
            </a:r>
            <a:endParaRPr lang="en-GB" sz="2000" dirty="0">
              <a:latin typeface="Calibri" pitchFamily="34" charset="0"/>
            </a:endParaRPr>
          </a:p>
          <a:p>
            <a:pPr marL="342900" lvl="0" indent="-342900">
              <a:buFont typeface="Arial" pitchFamily="34" charset="0"/>
              <a:buChar char="•"/>
            </a:pPr>
            <a:r>
              <a:rPr lang="el-GR" sz="2000" dirty="0">
                <a:latin typeface="Calibri" pitchFamily="34" charset="0"/>
              </a:rPr>
              <a:t>Τις </a:t>
            </a:r>
            <a:r>
              <a:rPr lang="el-GR" sz="2000" b="1" dirty="0">
                <a:latin typeface="Calibri" pitchFamily="34" charset="0"/>
              </a:rPr>
              <a:t>διαδικασίες διασφάλισης </a:t>
            </a:r>
            <a:r>
              <a:rPr lang="el-GR" sz="2000" b="1" dirty="0" smtClean="0">
                <a:latin typeface="Calibri" pitchFamily="34" charset="0"/>
              </a:rPr>
              <a:t>ποιότητας</a:t>
            </a:r>
            <a:r>
              <a:rPr lang="el-GR" sz="2000" dirty="0" smtClean="0">
                <a:latin typeface="Calibri" pitchFamily="34" charset="0"/>
              </a:rPr>
              <a:t>, </a:t>
            </a:r>
            <a:r>
              <a:rPr lang="el-GR" sz="2000" dirty="0">
                <a:latin typeface="Calibri" pitchFamily="34" charset="0"/>
              </a:rPr>
              <a:t>πόσο σαφείς και διαφανείς </a:t>
            </a:r>
            <a:r>
              <a:rPr lang="el-GR" sz="2000" dirty="0" smtClean="0">
                <a:latin typeface="Calibri" pitchFamily="34" charset="0"/>
              </a:rPr>
              <a:t>είναι, </a:t>
            </a:r>
            <a:r>
              <a:rPr lang="el-GR" sz="2000" dirty="0">
                <a:latin typeface="Calibri" pitchFamily="34" charset="0"/>
              </a:rPr>
              <a:t>εάν ισχύουν διεθνή </a:t>
            </a:r>
            <a:r>
              <a:rPr lang="el-GR" sz="2000" dirty="0" smtClean="0">
                <a:latin typeface="Calibri" pitchFamily="34" charset="0"/>
              </a:rPr>
              <a:t>πρότυπα.</a:t>
            </a:r>
            <a:endParaRPr lang="en-GB" sz="2000" dirty="0">
              <a:latin typeface="Calibri" pitchFamily="34" charset="0"/>
            </a:endParaRPr>
          </a:p>
          <a:p>
            <a:pPr marL="342900" lvl="0" indent="-342900">
              <a:buFont typeface="Arial" pitchFamily="34" charset="0"/>
              <a:buChar char="•"/>
            </a:pPr>
            <a:r>
              <a:rPr lang="el-GR" sz="2000" dirty="0" smtClean="0">
                <a:latin typeface="Calibri" pitchFamily="34" charset="0"/>
              </a:rPr>
              <a:t>Τι </a:t>
            </a:r>
            <a:r>
              <a:rPr lang="el-GR" sz="2000" dirty="0">
                <a:latin typeface="Calibri" pitchFamily="34" charset="0"/>
              </a:rPr>
              <a:t>γνωρίζουμε για τις </a:t>
            </a:r>
            <a:r>
              <a:rPr lang="el-GR" sz="2000" b="1" dirty="0">
                <a:latin typeface="Calibri" pitchFamily="34" charset="0"/>
              </a:rPr>
              <a:t>διαδικασίες αξιολόγησης</a:t>
            </a:r>
            <a:r>
              <a:rPr lang="el-GR" sz="2000" dirty="0">
                <a:latin typeface="Calibri" pitchFamily="34" charset="0"/>
              </a:rPr>
              <a:t>. Ποιός κάνει την αξιολόγηση και πόσο διαφανής είναι η διαδικασία;</a:t>
            </a:r>
            <a:endParaRPr lang="en-GB" sz="2000" dirty="0">
              <a:latin typeface="Calibri" pitchFamily="34" charset="0"/>
            </a:endParaRPr>
          </a:p>
          <a:p>
            <a:pPr marL="342900" lvl="0" indent="-342900">
              <a:buFont typeface="Arial" pitchFamily="34" charset="0"/>
              <a:buChar char="•"/>
            </a:pPr>
            <a:r>
              <a:rPr lang="el-GR" sz="2000" dirty="0" smtClean="0">
                <a:latin typeface="Calibri" pitchFamily="34" charset="0"/>
              </a:rPr>
              <a:t>Τι </a:t>
            </a:r>
            <a:r>
              <a:rPr lang="el-GR" sz="2000" dirty="0">
                <a:latin typeface="Calibri" pitchFamily="34" charset="0"/>
              </a:rPr>
              <a:t>γνωρίζουμε για την </a:t>
            </a:r>
            <a:r>
              <a:rPr lang="el-GR" sz="2000" b="1" dirty="0">
                <a:latin typeface="Calibri" pitchFamily="34" charset="0"/>
              </a:rPr>
              <a:t>χρήση των προτύπων</a:t>
            </a:r>
            <a:r>
              <a:rPr lang="el-GR" sz="2000" dirty="0">
                <a:latin typeface="Calibri" pitchFamily="34" charset="0"/>
              </a:rPr>
              <a:t>. </a:t>
            </a:r>
            <a:r>
              <a:rPr lang="en-US" sz="2000" dirty="0">
                <a:latin typeface="Calibri" pitchFamily="34" charset="0"/>
              </a:rPr>
              <a:t>E</a:t>
            </a:r>
            <a:r>
              <a:rPr lang="el-GR" sz="2000" dirty="0" err="1">
                <a:latin typeface="Calibri" pitchFamily="34" charset="0"/>
              </a:rPr>
              <a:t>ίναι</a:t>
            </a:r>
            <a:r>
              <a:rPr lang="el-GR" sz="2000" dirty="0">
                <a:latin typeface="Calibri" pitchFamily="34" charset="0"/>
              </a:rPr>
              <a:t> </a:t>
            </a:r>
            <a:r>
              <a:rPr lang="el-GR" sz="2000" dirty="0" smtClean="0">
                <a:latin typeface="Calibri" pitchFamily="34" charset="0"/>
              </a:rPr>
              <a:t>σαφή </a:t>
            </a:r>
            <a:r>
              <a:rPr lang="el-GR" sz="2000" dirty="0">
                <a:latin typeface="Calibri" pitchFamily="34" charset="0"/>
              </a:rPr>
              <a:t>και εμφανή; Ανταποκρίνονται στις πραγματικές ανάγκες;</a:t>
            </a:r>
            <a:endParaRPr lang="en-GB" sz="2000" dirty="0">
              <a:latin typeface="Calibri" pitchFamily="34" charset="0"/>
            </a:endParaRPr>
          </a:p>
          <a:p>
            <a:pPr marL="342900" lvl="0" indent="-342900">
              <a:buFont typeface="Arial" pitchFamily="34" charset="0"/>
              <a:buChar char="•"/>
            </a:pPr>
            <a:r>
              <a:rPr lang="el-GR" sz="2000" dirty="0" smtClean="0">
                <a:latin typeface="Calibri" pitchFamily="34" charset="0"/>
              </a:rPr>
              <a:t>Είναι τα </a:t>
            </a:r>
            <a:r>
              <a:rPr lang="el-GR" sz="2000" dirty="0">
                <a:latin typeface="Calibri" pitchFamily="34" charset="0"/>
              </a:rPr>
              <a:t>πρότυπα πάνω στα οποία στηρίζονται τα προσόντα </a:t>
            </a:r>
            <a:r>
              <a:rPr lang="el-GR" sz="2000" b="1" dirty="0" err="1" smtClean="0">
                <a:latin typeface="Calibri" pitchFamily="34" charset="0"/>
              </a:rPr>
              <a:t>επικαιροποιημένα</a:t>
            </a:r>
            <a:r>
              <a:rPr lang="el-GR" sz="2000" dirty="0" smtClean="0">
                <a:latin typeface="Calibri" pitchFamily="34" charset="0"/>
              </a:rPr>
              <a:t>;</a:t>
            </a:r>
            <a:endParaRPr lang="en-GB" sz="2000" dirty="0">
              <a:latin typeface="Calibri" pitchFamily="34" charset="0"/>
            </a:endParaRPr>
          </a:p>
        </p:txBody>
      </p:sp>
      <p:sp>
        <p:nvSpPr>
          <p:cNvPr id="6" name="Text Box 20"/>
          <p:cNvSpPr txBox="1">
            <a:spLocks noChangeArrowheads="1"/>
          </p:cNvSpPr>
          <p:nvPr/>
        </p:nvSpPr>
        <p:spPr bwMode="auto">
          <a:xfrm>
            <a:off x="755650" y="616585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200">
                <a:solidFill>
                  <a:schemeClr val="bg1"/>
                </a:solidFill>
                <a:latin typeface="Calibri" pitchFamily="34" charset="0"/>
              </a:rPr>
              <a:t>Λουκάς Ζαχείλας, </a:t>
            </a:r>
            <a:r>
              <a:rPr lang="en-GB" sz="1200">
                <a:solidFill>
                  <a:schemeClr val="bg1"/>
                </a:solidFill>
                <a:latin typeface="Calibri" pitchFamily="34" charset="0"/>
              </a:rPr>
              <a:t>Cedefop</a:t>
            </a:r>
            <a:endParaRPr lang="el-GR" sz="1200">
              <a:solidFill>
                <a:schemeClr val="bg1"/>
              </a:solidFill>
              <a:latin typeface="Calibri" pitchFamily="34" charset="0"/>
            </a:endParaRPr>
          </a:p>
        </p:txBody>
      </p:sp>
    </p:spTree>
    <p:extLst>
      <p:ext uri="{BB962C8B-B14F-4D97-AF65-F5344CB8AC3E}">
        <p14:creationId xmlns:p14="http://schemas.microsoft.com/office/powerpoint/2010/main" val="2137869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2951</TotalTime>
  <Words>1828</Words>
  <Application>Microsoft Office PowerPoint</Application>
  <PresentationFormat>On-screen Show (4:3)</PresentationFormat>
  <Paragraphs>292</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Ο ρόλος των προσόντων στη διακυβέρνηση:   α) της σχέσης εκπαίδευσης και  κατάρτισης με την αγορά εργασίας   β) των πολιτικών αποκέντρωσης</vt:lpstr>
      <vt:lpstr>PowerPoint Presentation</vt:lpstr>
      <vt:lpstr>PowerPoint Presentation</vt:lpstr>
      <vt:lpstr>H Ευρώπη στα χρόνια της κρίσης</vt:lpstr>
      <vt:lpstr>PowerPoint Presentation</vt:lpstr>
      <vt:lpstr>PowerPoint Presentation</vt:lpstr>
      <vt:lpstr>PowerPoint Presentation</vt:lpstr>
      <vt:lpstr>Στοιχεία των (διεθνών) προσόντων</vt:lpstr>
      <vt:lpstr>PowerPoint Presentation</vt:lpstr>
      <vt:lpstr>PowerPoint Presentation</vt:lpstr>
      <vt:lpstr>Το κλειδί: Μαθησιακά αποτελέσματα</vt:lpstr>
      <vt:lpstr>Μαθησιακά αποτελέσματα:  Γνώσεις, δεξιότητες, ικανότητες </vt:lpstr>
      <vt:lpstr>PowerPoint Presentation</vt:lpstr>
      <vt:lpstr>PowerPoint Presentation</vt:lpstr>
      <vt:lpstr>Μαθησιακά αποτελέσματα και πιστοποίηση</vt:lpstr>
      <vt:lpstr>Πρότυπα ΜΑ: προϋπόθεση για πιστοποίηση και αναγνώριση εμπειρίας </vt:lpstr>
      <vt:lpstr>Εθνικές πολιτικές πιστοποίησης – αντιφατικά αποτελέσματα</vt:lpstr>
      <vt:lpstr>PowerPoint Presentation</vt:lpstr>
      <vt:lpstr>PowerPoint Presentation</vt:lpstr>
      <vt:lpstr>Τα Ευρωπαϊκά εργαλεία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CEDEFOP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on Cedefop</dc:title>
  <dc:creator>LZAH</dc:creator>
  <cp:lastModifiedBy>ZAHILAS, Loukas</cp:lastModifiedBy>
  <cp:revision>176</cp:revision>
  <cp:lastPrinted>2012-11-21T16:35:19Z</cp:lastPrinted>
  <dcterms:created xsi:type="dcterms:W3CDTF">2008-01-21T11:56:11Z</dcterms:created>
  <dcterms:modified xsi:type="dcterms:W3CDTF">2012-11-22T07:09:05Z</dcterms:modified>
</cp:coreProperties>
</file>