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287" r:id="rId2"/>
    <p:sldId id="291" r:id="rId3"/>
    <p:sldId id="295" r:id="rId4"/>
    <p:sldId id="294" r:id="rId5"/>
    <p:sldId id="296" r:id="rId6"/>
    <p:sldId id="29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F8966-3E33-4ED5-A7A2-8381C612F502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40650-15E4-483B-87A5-61B1EF432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12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5109-DD4C-4E6C-98DB-A1206E3CBC4E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13986-3622-4DBE-A540-B1B23AF347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437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0" y="-13177"/>
            <a:ext cx="9144000" cy="4571999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endParaRPr lang="en-US" sz="1350" b="1" dirty="0">
              <a:solidFill>
                <a:srgbClr val="00538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23578" y="533097"/>
            <a:ext cx="5085416" cy="1593231"/>
          </a:xfrm>
        </p:spPr>
        <p:txBody>
          <a:bodyPr anchor="b">
            <a:no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 Slide with Image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3578" y="2234613"/>
            <a:ext cx="5085416" cy="1167569"/>
          </a:xfrm>
        </p:spPr>
        <p:txBody>
          <a:bodyPr>
            <a:no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150358" y="3402181"/>
            <a:ext cx="864108" cy="115664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0" y="-13177"/>
            <a:ext cx="3429000" cy="4571999"/>
          </a:xfrm>
        </p:spPr>
        <p:txBody>
          <a:bodyPr/>
          <a:lstStyle>
            <a:lvl1pPr>
              <a:defRPr sz="1400" b="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150358" y="3402182"/>
            <a:ext cx="864108" cy="1077208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9000" y="4558824"/>
            <a:ext cx="1721358" cy="229917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623579" y="4776651"/>
            <a:ext cx="1409597" cy="964956"/>
          </a:xfrm>
        </p:spPr>
        <p:txBody>
          <a:bodyPr lIns="0" tIns="45720" rIns="91440" bIns="4572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Prepared For Area</a:t>
            </a:r>
            <a:endParaRPr lang="en-US" dirty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23579" y="5750072"/>
            <a:ext cx="1409597" cy="875037"/>
          </a:xfrm>
        </p:spPr>
        <p:txBody>
          <a:bodyPr lIns="0" tIns="45720" rIns="91440" bIns="4572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Name/Title Area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98" y="5216508"/>
            <a:ext cx="1033058" cy="111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88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fil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535204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68839" y="1535204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570992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8"/>
          </p:nvPr>
        </p:nvSpPr>
        <p:spPr>
          <a:xfrm>
            <a:off x="457201" y="1301524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9"/>
          </p:nvPr>
        </p:nvSpPr>
        <p:spPr>
          <a:xfrm>
            <a:off x="4668839" y="1301524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25"/>
          </p:nvPr>
        </p:nvSpPr>
        <p:spPr>
          <a:xfrm>
            <a:off x="457201" y="3801476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1" name="Content Placeholder 2"/>
          <p:cNvSpPr>
            <a:spLocks noGrp="1"/>
          </p:cNvSpPr>
          <p:nvPr>
            <p:ph idx="26"/>
          </p:nvPr>
        </p:nvSpPr>
        <p:spPr>
          <a:xfrm>
            <a:off x="4668839" y="3801476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2" name="Content Placeholder 2"/>
          <p:cNvSpPr>
            <a:spLocks noGrp="1"/>
          </p:cNvSpPr>
          <p:nvPr>
            <p:ph idx="27"/>
          </p:nvPr>
        </p:nvSpPr>
        <p:spPr>
          <a:xfrm>
            <a:off x="457201" y="3567796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28"/>
          </p:nvPr>
        </p:nvSpPr>
        <p:spPr>
          <a:xfrm>
            <a:off x="4668839" y="3567796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29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24180"/>
            <a:ext cx="6299736" cy="71374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Profile Comparison Slide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4"/>
          </p:nvPr>
        </p:nvSpPr>
        <p:spPr>
          <a:xfrm>
            <a:off x="6756935" y="202097"/>
            <a:ext cx="1697258" cy="902438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fld id="{B9244142-0151-C24F-B90E-AE4221D17755}" type="datetime1">
              <a:rPr lang="en-US" smtClean="0"/>
              <a:pPr/>
              <a:t>5/22/2017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7" name="Rectangle 36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Rectangle 43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5" name="Rectangle 44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6" name="Rectangle 45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7" name="Rectangle 46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4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11"/>
          <p:cNvSpPr>
            <a:spLocks noGrp="1"/>
          </p:cNvSpPr>
          <p:nvPr>
            <p:ph sz="quarter" idx="20"/>
          </p:nvPr>
        </p:nvSpPr>
        <p:spPr>
          <a:xfrm>
            <a:off x="454025" y="1682115"/>
            <a:ext cx="8232774" cy="42170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One Exhibit Slide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5" y="1306513"/>
            <a:ext cx="8232774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199" y="1294448"/>
            <a:ext cx="8229600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7199" y="1294448"/>
            <a:ext cx="8229600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5" name="Rectangle 34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8" name="Rectangle 37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924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9"/>
          </p:nvPr>
        </p:nvSpPr>
        <p:spPr>
          <a:xfrm>
            <a:off x="4675187" y="1680846"/>
            <a:ext cx="40116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with Two Exhibit Slide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57200" y="1294448"/>
            <a:ext cx="40116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67250" y="1294448"/>
            <a:ext cx="40116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6" y="1305243"/>
            <a:ext cx="40116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675187" y="1305243"/>
            <a:ext cx="40116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1" name="Content Placeholder 11"/>
          <p:cNvSpPr>
            <a:spLocks noGrp="1"/>
          </p:cNvSpPr>
          <p:nvPr>
            <p:ph sz="quarter" idx="20"/>
          </p:nvPr>
        </p:nvSpPr>
        <p:spPr>
          <a:xfrm>
            <a:off x="454026" y="1680846"/>
            <a:ext cx="40116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B9244142-0151-C24F-B90E-AE4221D17755}" type="datetime1">
              <a:rPr lang="en-US" smtClean="0"/>
              <a:pPr/>
              <a:t>5/22/2017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8" name="Rectangle 3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Rectangle 3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Rectangle 4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310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hirds One Third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9"/>
          </p:nvPr>
        </p:nvSpPr>
        <p:spPr>
          <a:xfrm>
            <a:off x="6069015" y="1680846"/>
            <a:ext cx="2616200" cy="4218305"/>
          </a:xfrm>
        </p:spPr>
        <p:txBody>
          <a:bodyPr>
            <a:normAutofit/>
          </a:bodyPr>
          <a:lstStyle>
            <a:lvl1pPr>
              <a:defRPr sz="1200" b="0">
                <a:solidFill>
                  <a:schemeClr val="tx1"/>
                </a:solidFill>
              </a:defRPr>
            </a:lvl1pPr>
            <a:lvl2pPr marL="346075" indent="-173038">
              <a:buClr>
                <a:schemeClr val="accent2"/>
              </a:buClr>
              <a:buFont typeface="Lucida Grande"/>
              <a:buChar char="–"/>
              <a:def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0850" indent="-112713">
              <a:buClrTx/>
              <a:buFont typeface="Wingdings" charset="2"/>
              <a:buChar char="§"/>
              <a:defRPr sz="1200" b="0">
                <a:solidFill>
                  <a:schemeClr val="tx1"/>
                </a:solidFill>
              </a:defRPr>
            </a:lvl3pPr>
            <a:lvl4pPr marL="628650" indent="-114300">
              <a:buFont typeface="Lucida Grande"/>
              <a:buChar char="»"/>
              <a:defRPr sz="1200" b="0">
                <a:solidFill>
                  <a:schemeClr val="tx1"/>
                </a:solidFill>
              </a:defRPr>
            </a:lvl4pPr>
            <a:lvl5pPr marL="744538" indent="-114300">
              <a:buFont typeface="Arial"/>
              <a:buChar char="•"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Content Placeholder 11"/>
          <p:cNvSpPr>
            <a:spLocks noGrp="1"/>
          </p:cNvSpPr>
          <p:nvPr>
            <p:ph sz="quarter" idx="20"/>
          </p:nvPr>
        </p:nvSpPr>
        <p:spPr>
          <a:xfrm>
            <a:off x="454026" y="1680846"/>
            <a:ext cx="54213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Two Thirds-One Third Exhibit Slide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57200" y="1294448"/>
            <a:ext cx="54213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61076" y="1294448"/>
            <a:ext cx="2616201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6" y="1305243"/>
            <a:ext cx="54213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069015" y="1305243"/>
            <a:ext cx="2616200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rgbClr val="00538B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8" name="Rectangle 3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Rectangle 3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Rectangle 4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54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graph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Biographies Slide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6073774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44" name="Content Placeholder 2"/>
          <p:cNvSpPr>
            <a:spLocks noGrp="1"/>
          </p:cNvSpPr>
          <p:nvPr>
            <p:ph idx="16"/>
          </p:nvPr>
        </p:nvSpPr>
        <p:spPr>
          <a:xfrm>
            <a:off x="3265489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5" name="Content Placeholder 2"/>
          <p:cNvSpPr>
            <a:spLocks noGrp="1"/>
          </p:cNvSpPr>
          <p:nvPr>
            <p:ph idx="17"/>
          </p:nvPr>
        </p:nvSpPr>
        <p:spPr>
          <a:xfrm>
            <a:off x="477207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6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457200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3265488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6081711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1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4" name="Rectangle 33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407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4976495" cy="2561273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Slide with Image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6C1C-8AC9-984B-9476-81E8E45D94E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664960" y="-13176"/>
            <a:ext cx="2462022" cy="3284696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430520" y="3271522"/>
            <a:ext cx="1234440" cy="164432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664960" y="4915841"/>
            <a:ext cx="603504" cy="8046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214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5000371" cy="2561273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Slide – No Image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54396" y="3271522"/>
            <a:ext cx="1234440" cy="164432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88836" y="4915843"/>
            <a:ext cx="603504" cy="801395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688836" y="1"/>
            <a:ext cx="2455164" cy="32715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300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ol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9914" y="1501139"/>
            <a:ext cx="5000371" cy="3200400"/>
          </a:xfrm>
          <a:prstGeom prst="rect">
            <a:avLst/>
          </a:prstGeom>
          <a:solidFill>
            <a:srgbClr val="FFFFFF"/>
          </a:solidFill>
          <a:ln w="12700" cmpd="sng"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8" name="Rectangle 17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1685" y="1501140"/>
            <a:ext cx="4622132" cy="1770381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Bold Blue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41685" y="3435685"/>
            <a:ext cx="4622132" cy="1109579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57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ol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23" name="Rectangle 22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59914" y="1501139"/>
            <a:ext cx="5000371" cy="3200400"/>
          </a:xfrm>
          <a:prstGeom prst="rect">
            <a:avLst/>
          </a:prstGeom>
          <a:solidFill>
            <a:srgbClr val="FFFFFF"/>
          </a:solidFill>
          <a:ln w="12700" cmpd="sng"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1685" y="1501140"/>
            <a:ext cx="4622132" cy="1770381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Bold Green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41685" y="3435685"/>
            <a:ext cx="4622132" cy="1109579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95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5000371" cy="2561273"/>
          </a:xfrm>
        </p:spPr>
        <p:txBody>
          <a:bodyPr anchor="b">
            <a:normAutofit/>
          </a:bodyPr>
          <a:lstStyle>
            <a:lvl1pPr algn="l">
              <a:defRPr sz="3000" b="1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Closing Message Slide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454396" y="3271522"/>
            <a:ext cx="1234440" cy="164432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688836" y="4915843"/>
            <a:ext cx="603504" cy="801395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688836" y="1"/>
            <a:ext cx="2455164" cy="32715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87" y="5316540"/>
            <a:ext cx="1118317" cy="1205297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-13177"/>
            <a:ext cx="9144000" cy="4571999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endParaRPr lang="en-US" sz="1350" b="1" dirty="0">
              <a:solidFill>
                <a:srgbClr val="00538B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50358" y="3402181"/>
            <a:ext cx="864108" cy="1156644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150358" y="3402182"/>
            <a:ext cx="864108" cy="1077208"/>
          </a:xfrm>
        </p:spPr>
        <p:txBody>
          <a:bodyPr lIns="91440" tIns="45720" rIns="91440" bIns="45720" anchor="ctr">
            <a:norm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9000" y="4558824"/>
            <a:ext cx="1721358" cy="2295144"/>
          </a:xfrm>
          <a:prstGeom prst="rect">
            <a:avLst/>
          </a:prstGeom>
          <a:solidFill>
            <a:srgbClr val="4877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-13175"/>
            <a:ext cx="3429000" cy="4572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623406" y="4778446"/>
            <a:ext cx="1432589" cy="964956"/>
          </a:xfrm>
        </p:spPr>
        <p:txBody>
          <a:bodyPr lIns="0" tIns="45720" rIns="91440" bIns="4572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Prepared For Area</a:t>
            </a:r>
            <a:endParaRPr lang="en-US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23406" y="5751867"/>
            <a:ext cx="1432589" cy="875037"/>
          </a:xfrm>
        </p:spPr>
        <p:txBody>
          <a:bodyPr lIns="0" tIns="45720" rIns="91440" bIns="4572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Presented Name/Title Area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98" y="5216508"/>
            <a:ext cx="1033058" cy="111340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3623578" y="533097"/>
            <a:ext cx="5085416" cy="1593231"/>
          </a:xfrm>
        </p:spPr>
        <p:txBody>
          <a:bodyPr anchor="b">
            <a:no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 Slide – No Image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623578" y="2234613"/>
            <a:ext cx="5085416" cy="1167569"/>
          </a:xfrm>
        </p:spPr>
        <p:txBody>
          <a:bodyPr>
            <a:no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107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-13177"/>
            <a:ext cx="9144000" cy="5939843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D5F5-BFA6-8540-92EB-DE2ECBE13655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5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None/>
              <a:tabLst/>
              <a:defRPr sz="1500" baseline="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with photo. Choose one box only. Delete the other.</a:t>
            </a:r>
          </a:p>
        </p:txBody>
      </p:sp>
      <p:sp>
        <p:nvSpPr>
          <p:cNvPr id="10" name="Text Placeholder 2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6286499" y="1501139"/>
            <a:ext cx="2400300" cy="3200400"/>
          </a:xfrm>
          <a:solidFill>
            <a:schemeClr val="accent2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None/>
              <a:tabLst/>
              <a:defRPr sz="1500">
                <a:solidFill>
                  <a:schemeClr val="bg1"/>
                </a:solidFill>
              </a:defRPr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with photo. Choose one box only. Delete the other.</a:t>
            </a:r>
            <a:endParaRPr lang="en-US" dirty="0"/>
          </a:p>
        </p:txBody>
      </p:sp>
      <p:sp>
        <p:nvSpPr>
          <p:cNvPr id="1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2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38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 No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6DAA-4DFB-0A46-94BC-99D7A1CB2F87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5" name="Rectangle 14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4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slide 1 – no image.</a:t>
            </a:r>
          </a:p>
        </p:txBody>
      </p:sp>
      <p:sp>
        <p:nvSpPr>
          <p:cNvPr id="19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93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 NoPhot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6DAA-4DFB-0A46-94BC-99D7A1CB2F87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5" name="Rectangle 14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4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slide 2 – no image.</a:t>
            </a:r>
          </a:p>
        </p:txBody>
      </p:sp>
      <p:sp>
        <p:nvSpPr>
          <p:cNvPr id="19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062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2233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852" y="836712"/>
            <a:ext cx="7702624" cy="10825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2780928"/>
            <a:ext cx="3672408" cy="12961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4448046" cy="351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139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9988" cy="454333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2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766011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Only Slide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E5D3C-A90D-694B-83BC-E6AACBF2A763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2"/>
            <a:ext cx="6868160" cy="363409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4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0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8" name="Rectangle 2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74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Agenda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9988" cy="4543334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401638" indent="-173038">
              <a:defRPr sz="1800"/>
            </a:lvl2pPr>
            <a:lvl3pPr marL="519113" indent="-112713"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8" name="Rectangle 2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8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Two Content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71601"/>
            <a:ext cx="4011613" cy="4545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68839" y="1353806"/>
            <a:ext cx="4011613" cy="4545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8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1" name="Rectangle 30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0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and Numbered List Slide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0" name="Rectangle 29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Rectangle 33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8" name="Content Placeholder 7"/>
          <p:cNvSpPr>
            <a:spLocks noGrp="1"/>
          </p:cNvSpPr>
          <p:nvPr>
            <p:ph sz="quarter" idx="15"/>
          </p:nvPr>
        </p:nvSpPr>
        <p:spPr>
          <a:xfrm>
            <a:off x="454026" y="1371600"/>
            <a:ext cx="6871335" cy="4544568"/>
          </a:xfrm>
        </p:spPr>
        <p:txBody>
          <a:bodyPr/>
          <a:lstStyle>
            <a:lvl1pPr marL="339725" indent="-333375">
              <a:spcBef>
                <a:spcPts val="900"/>
              </a:spcBef>
              <a:spcAft>
                <a:spcPts val="0"/>
              </a:spcAft>
              <a:buClrTx/>
              <a:buFont typeface="+mj-lt"/>
              <a:buAutoNum type="arabicPeriod"/>
              <a:defRPr sz="1800" b="1">
                <a:solidFill>
                  <a:schemeClr val="tx1"/>
                </a:solidFill>
              </a:defRPr>
            </a:lvl1pPr>
            <a:lvl2pPr marL="566738" indent="-220663">
              <a:spcBef>
                <a:spcPts val="0"/>
              </a:spcBef>
              <a:spcAft>
                <a:spcPts val="0"/>
              </a:spcAft>
              <a:defRPr sz="1600"/>
            </a:lvl2pPr>
            <a:lvl3pPr marL="746125" indent="-112713" defTabSz="628650">
              <a:buClr>
                <a:schemeClr val="accent3"/>
              </a:buClr>
              <a:defRPr/>
            </a:lvl3pPr>
            <a:lvl4pPr marL="917575" indent="-114300">
              <a:defRPr/>
            </a:lvl4pPr>
            <a:lvl5pPr marL="1087438" indent="-1143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53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 and Bot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457199" y="3680818"/>
            <a:ext cx="8229600" cy="21762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with Top and Bottom Content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21762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9" name="Rectangle 28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51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etitive Assess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1866900" y="3687103"/>
            <a:ext cx="4008438" cy="2176272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91440" tIns="91440" rIns="91440" bIns="91440">
            <a:normAutofit/>
          </a:bodyPr>
          <a:lstStyle>
            <a:lvl1pPr>
              <a:defRPr sz="1400" b="0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Competitive Assessment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6900" y="1371600"/>
            <a:ext cx="4008438" cy="2176272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91440" tIns="91440" rIns="91440" bIns="91440">
            <a:norm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6"/>
          </p:nvPr>
        </p:nvSpPr>
        <p:spPr>
          <a:xfrm>
            <a:off x="6069014" y="1371601"/>
            <a:ext cx="2615871" cy="4484779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400" b="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7"/>
          </p:nvPr>
        </p:nvSpPr>
        <p:spPr>
          <a:xfrm>
            <a:off x="454025" y="1371601"/>
            <a:ext cx="1209675" cy="1246731"/>
          </a:xfrm>
        </p:spPr>
        <p:txBody>
          <a:bodyPr>
            <a:normAutofit/>
          </a:bodyPr>
          <a:lstStyle>
            <a:lvl1pPr marL="169863" marR="0" indent="-169863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Char char="§"/>
              <a:tabLst/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9" name="Picture Placeholder 17"/>
          <p:cNvSpPr>
            <a:spLocks noGrp="1"/>
          </p:cNvSpPr>
          <p:nvPr>
            <p:ph type="pic" sz="quarter" idx="18"/>
          </p:nvPr>
        </p:nvSpPr>
        <p:spPr>
          <a:xfrm>
            <a:off x="454025" y="3687104"/>
            <a:ext cx="1209675" cy="1246731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21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9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2" name="Rectangle 31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7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424180"/>
            <a:ext cx="6859989" cy="713741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6859988" cy="476123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76160" y="6337892"/>
            <a:ext cx="954127" cy="36512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fld id="{B9244142-0151-C24F-B90E-AE4221D17755}" type="datetime1">
              <a:rPr lang="en-US" smtClean="0"/>
              <a:pPr defTabSz="457200"/>
              <a:t>5/22/2017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580" y="6155331"/>
            <a:ext cx="3780912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30288" y="6337894"/>
            <a:ext cx="356512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fld id="{1DB5379B-6F0A-3548-AC69-0D2DB46577D4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70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9863" indent="-169863" algn="l" defTabSz="4572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2"/>
        </a:buClr>
        <a:buFont typeface="Wingdings" charset="2"/>
        <a:buChar char="§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342900" indent="-173038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Clr>
          <a:schemeClr val="tx2"/>
        </a:buClr>
        <a:buFont typeface="Wingdings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15888" algn="l" defTabSz="460375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Clr>
          <a:schemeClr val="accent2"/>
        </a:buClr>
        <a:buFont typeface="Lucida Grande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82625" indent="-107950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Font typeface="Arial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14300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hyperlink" Target="http://www.cedefop.europa.eu/en/publications-and-resources/toolkits/vet-toolkit-upskilling-pathways/identify/identification-of-learners-at-risk-of-early-leavi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753561"/>
            <a:ext cx="8640960" cy="10136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4400" b="1" dirty="0" smtClean="0">
                <a:solidFill>
                  <a:srgbClr val="2C2661"/>
                </a:solidFill>
              </a:rPr>
              <a:t>Working Group 1</a:t>
            </a:r>
            <a:br>
              <a:rPr lang="en-GB" sz="4400" b="1" dirty="0" smtClean="0">
                <a:solidFill>
                  <a:srgbClr val="2C2661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Identifying and supporting learners at risk of early leaving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7576" y="3356992"/>
            <a:ext cx="3204864" cy="648072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Key Messages</a:t>
            </a:r>
          </a:p>
          <a:p>
            <a:r>
              <a:rPr lang="en-GB" sz="2200" b="0" dirty="0" smtClean="0">
                <a:solidFill>
                  <a:schemeClr val="tx1"/>
                </a:solidFill>
              </a:rPr>
              <a:t>16 May 2017</a:t>
            </a:r>
            <a:endParaRPr lang="en-GB" sz="2200" b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7558947" y="0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55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683569" y="2072164"/>
            <a:ext cx="8064896" cy="45445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Positives: Good structure, comprehensive indicators, easy language, quick wins, preventive approach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Data protection issues need to be addressed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Avoid </a:t>
            </a:r>
            <a:r>
              <a:rPr lang="en-GB" sz="2400" b="0" dirty="0" smtClean="0"/>
              <a:t>stigma and stereotypes</a:t>
            </a:r>
            <a:r>
              <a:rPr lang="en-GB" sz="2400" b="0" dirty="0"/>
              <a:t>: student characteristics should be individually considered </a:t>
            </a:r>
            <a:endParaRPr lang="en-GB" sz="24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Translation is </a:t>
            </a:r>
            <a:r>
              <a:rPr lang="en-GB" sz="2400" b="0" dirty="0" smtClean="0"/>
              <a:t>needed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400" b="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b="0" dirty="0" smtClean="0"/>
              <a:t>Related toolkit section:</a:t>
            </a:r>
          </a:p>
          <a:p>
            <a:pPr marL="6350" indent="0">
              <a:buNone/>
            </a:pPr>
            <a:r>
              <a:rPr lang="en-GB" b="0" dirty="0">
                <a:hlinkClick r:id="rId4"/>
              </a:rPr>
              <a:t>http://</a:t>
            </a:r>
            <a:r>
              <a:rPr lang="en-GB" b="0" dirty="0" smtClean="0">
                <a:hlinkClick r:id="rId4"/>
              </a:rPr>
              <a:t>www.cedefop.europa.eu/en/publications-and-resources/toolkits/vet-toolkit-upskilling-pathways/identify/identification-of-learners-at-risk-of-early-leaving</a:t>
            </a:r>
            <a:r>
              <a:rPr lang="en-GB" b="0" dirty="0" smtClean="0"/>
              <a:t> </a:t>
            </a:r>
            <a:endParaRPr lang="en-GB" b="0" dirty="0" smtClean="0"/>
          </a:p>
          <a:p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4"/>
            <a:ext cx="6859989" cy="713741"/>
          </a:xfrm>
        </p:spPr>
        <p:txBody>
          <a:bodyPr/>
          <a:lstStyle/>
          <a:p>
            <a:r>
              <a:rPr lang="en-GB" sz="3200" dirty="0" smtClean="0"/>
              <a:t>Exercise 1. Identify</a:t>
            </a:r>
            <a:endParaRPr lang="en-GB" sz="3200" dirty="0"/>
          </a:p>
        </p:txBody>
      </p:sp>
      <p:pic>
        <p:nvPicPr>
          <p:cNvPr id="7" name="Picture 2" descr="C:\Users\ips\Desktop\1_shutterstock_390019066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92696"/>
            <a:ext cx="1250706" cy="125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656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683568" y="2132856"/>
            <a:ext cx="8460432" cy="360846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Capacitation of teachers </a:t>
            </a:r>
            <a:r>
              <a:rPr lang="en-GB" sz="2400" b="0" dirty="0" smtClean="0"/>
              <a:t>regarding                     </a:t>
            </a:r>
            <a:r>
              <a:rPr lang="en-GB" sz="2400" b="0" dirty="0"/>
              <a:t>interventions and data </a:t>
            </a:r>
            <a:r>
              <a:rPr lang="en-GB" sz="2400" b="0" dirty="0" smtClean="0"/>
              <a:t>gathering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Context </a:t>
            </a:r>
            <a:r>
              <a:rPr lang="en-GB" sz="2400" b="0" dirty="0"/>
              <a:t>and teacher dimension can be </a:t>
            </a:r>
            <a:r>
              <a:rPr lang="en-GB" sz="2400" b="0" dirty="0" smtClean="0"/>
              <a:t>                      enhanced </a:t>
            </a:r>
            <a:r>
              <a:rPr lang="en-GB" sz="2400" b="0" dirty="0" smtClean="0"/>
              <a:t>(indicators)</a:t>
            </a:r>
            <a:endParaRPr lang="en-GB" sz="24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Use toolkit to support development of self-reflexive organisations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Generate local and regional level exchange </a:t>
            </a:r>
          </a:p>
          <a:p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4"/>
            <a:ext cx="6859989" cy="713741"/>
          </a:xfrm>
        </p:spPr>
        <p:txBody>
          <a:bodyPr/>
          <a:lstStyle/>
          <a:p>
            <a:r>
              <a:rPr lang="en-GB" sz="3200" dirty="0" smtClean="0"/>
              <a:t>Exercise 1. Identify</a:t>
            </a:r>
            <a:endParaRPr lang="en-GB" sz="3200" dirty="0"/>
          </a:p>
        </p:txBody>
      </p:sp>
      <p:pic>
        <p:nvPicPr>
          <p:cNvPr id="1026" name="Picture 2" descr="C:\Users\ips\Desktop\1_shutterstock_39001906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54" y="1124744"/>
            <a:ext cx="2330826" cy="233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7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899592" y="2204864"/>
            <a:ext cx="6871335" cy="45445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Opening examples very clear and fresh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Add resources to create comprehensive OSS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Approaches should be up to date avoiding complex language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Guidance and development of career adaptability skills should be the core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4"/>
            <a:ext cx="6859989" cy="713741"/>
          </a:xfrm>
        </p:spPr>
        <p:txBody>
          <a:bodyPr/>
          <a:lstStyle/>
          <a:p>
            <a:r>
              <a:rPr lang="en-GB" sz="3200" dirty="0" smtClean="0"/>
              <a:t>Exercise 2. Intervene</a:t>
            </a:r>
            <a:endParaRPr lang="en-GB" sz="3200" dirty="0"/>
          </a:p>
        </p:txBody>
      </p:sp>
      <p:pic>
        <p:nvPicPr>
          <p:cNvPr id="9" name="Picture 8" descr="C:\Users\ips\Desktop\2_shutterstock_39053596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936000"/>
            <a:ext cx="1512168" cy="151216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3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797886" y="2204864"/>
            <a:ext cx="6871335" cy="45445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Role models </a:t>
            </a:r>
            <a:r>
              <a:rPr lang="en-GB" sz="2400" b="0" dirty="0" smtClean="0"/>
              <a:t>operate </a:t>
            </a:r>
            <a:r>
              <a:rPr lang="en-GB" sz="2400" b="0" dirty="0"/>
              <a:t>as ambassadors and provide video testimonials within profiles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Dissemination national, regional, local (ministry, teachers, parents). Mobile apps for young people dissemination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Integration </a:t>
            </a:r>
            <a:r>
              <a:rPr lang="en-GB" sz="2400" b="0" dirty="0" smtClean="0"/>
              <a:t>of toolkit in teachers’ </a:t>
            </a:r>
            <a:r>
              <a:rPr lang="en-GB" sz="2400" b="0" dirty="0"/>
              <a:t>and </a:t>
            </a:r>
            <a:r>
              <a:rPr lang="en-GB" sz="2400" b="0" dirty="0" smtClean="0"/>
              <a:t>managers’ </a:t>
            </a:r>
            <a:r>
              <a:rPr lang="en-GB" sz="2400" b="0" dirty="0"/>
              <a:t>training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4"/>
            <a:ext cx="6859989" cy="713741"/>
          </a:xfrm>
        </p:spPr>
        <p:txBody>
          <a:bodyPr/>
          <a:lstStyle/>
          <a:p>
            <a:r>
              <a:rPr lang="en-GB" sz="3200" dirty="0" smtClean="0"/>
              <a:t>Exercise 2. Intervene</a:t>
            </a:r>
            <a:endParaRPr lang="en-GB" sz="3200" dirty="0"/>
          </a:p>
        </p:txBody>
      </p:sp>
      <p:pic>
        <p:nvPicPr>
          <p:cNvPr id="7" name="Picture 6" descr="C:\Users\ips\Desktop\2_shutterstock_39053596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24744"/>
            <a:ext cx="1553205" cy="151216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75831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829140" y="2564904"/>
            <a:ext cx="6871335" cy="45445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b="0" dirty="0"/>
              <a:t>Tips should reflect diversity in contexts system weaknesses </a:t>
            </a:r>
            <a:endParaRPr lang="en-GB" sz="24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More </a:t>
            </a:r>
            <a:r>
              <a:rPr lang="en-GB" sz="2400" b="0" dirty="0"/>
              <a:t>connections to families and social </a:t>
            </a:r>
            <a:r>
              <a:rPr lang="en-GB" sz="2400" b="0" dirty="0" smtClean="0"/>
              <a:t>partners – perceptions and networking</a:t>
            </a:r>
            <a:endParaRPr lang="en-GB" sz="24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0" dirty="0" smtClean="0"/>
              <a:t>Improve graphical presentation of interventions in profile (avoid list)</a:t>
            </a:r>
          </a:p>
          <a:p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4"/>
            <a:ext cx="6859989" cy="713741"/>
          </a:xfrm>
        </p:spPr>
        <p:txBody>
          <a:bodyPr/>
          <a:lstStyle/>
          <a:p>
            <a:r>
              <a:rPr lang="en-GB" sz="3200" dirty="0" smtClean="0"/>
              <a:t>Exercise 2. Intervene</a:t>
            </a:r>
            <a:endParaRPr lang="en-GB" sz="3200" dirty="0"/>
          </a:p>
        </p:txBody>
      </p:sp>
      <p:pic>
        <p:nvPicPr>
          <p:cNvPr id="7" name="Picture 6" descr="C:\Users\ips\Desktop\2_shutterstock_39053596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36000"/>
            <a:ext cx="1584176" cy="1584176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01173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F_Wide_Blue_2016">
  <a:themeElements>
    <a:clrScheme name="ICF-2016-06-17 1">
      <a:dk1>
        <a:sysClr val="windowText" lastClr="000000"/>
      </a:dk1>
      <a:lt1>
        <a:sysClr val="window" lastClr="FFFFFF"/>
      </a:lt1>
      <a:dk2>
        <a:srgbClr val="00538B"/>
      </a:dk2>
      <a:lt2>
        <a:srgbClr val="D8E0E3"/>
      </a:lt2>
      <a:accent1>
        <a:srgbClr val="00538B"/>
      </a:accent1>
      <a:accent2>
        <a:srgbClr val="00A2E0"/>
      </a:accent2>
      <a:accent3>
        <a:srgbClr val="00AFAA"/>
      </a:accent3>
      <a:accent4>
        <a:srgbClr val="69C14C"/>
      </a:accent4>
      <a:accent5>
        <a:srgbClr val="F29934"/>
      </a:accent5>
      <a:accent6>
        <a:srgbClr val="E1085A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 cmpd="sng">
          <a:solidFill>
            <a:schemeClr val="accent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/>
      <a:bodyPr wrap="square" lIns="0" tIns="0" rIns="0" bIns="0" rtlCol="0">
        <a:noAutofit/>
      </a:bodyPr>
      <a:lstStyle>
        <a:defPPr marL="0" indent="0">
          <a:spcBef>
            <a:spcPts val="1200"/>
          </a:spcBef>
          <a:spcAft>
            <a:spcPts val="0"/>
          </a:spcAft>
          <a:buNone/>
          <a:defRPr sz="16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 Final Meeting" id="{84F9113F-B492-4DD3-AFFB-B20ED6F19CF4}" vid="{854104F3-C057-459F-A43A-AB5EA1D692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211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ICF_Wide_Blue_2016</vt:lpstr>
      <vt:lpstr>Working Group 1 Identifying and supporting learners at risk of early leaving</vt:lpstr>
      <vt:lpstr>Exercise 1. Identify</vt:lpstr>
      <vt:lpstr>Exercise 1. Identify</vt:lpstr>
      <vt:lpstr>Exercise 2. Intervene</vt:lpstr>
      <vt:lpstr>Exercise 2. Intervene</vt:lpstr>
      <vt:lpstr>Exercise 2. Intervene</vt:lpstr>
    </vt:vector>
  </TitlesOfParts>
  <Company>kkostas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PSIFIDOU, Irene</dc:creator>
  <cp:lastModifiedBy>PSIFIDOU, Irene</cp:lastModifiedBy>
  <cp:revision>98</cp:revision>
  <dcterms:created xsi:type="dcterms:W3CDTF">2017-05-11T14:04:25Z</dcterms:created>
  <dcterms:modified xsi:type="dcterms:W3CDTF">2017-05-22T08:50:29Z</dcterms:modified>
</cp:coreProperties>
</file>